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1" type="ftr"/>
          </p:nvPr>
        </p:nvSpPr>
        <p:spPr>
          <a:xfrm>
            <a:off x="0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2" type="sldNum"/>
          </p:nvPr>
        </p:nvSpPr>
        <p:spPr>
          <a:xfrm>
            <a:off x="3971925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" name="Google Shape;5;n"/>
          <p:cNvSpPr txBox="1"/>
          <p:nvPr>
            <p:ph idx="2" type="hdr"/>
          </p:nvPr>
        </p:nvSpPr>
        <p:spPr>
          <a:xfrm>
            <a:off x="0" y="0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971925" y="0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n"/>
          <p:cNvSpPr/>
          <p:nvPr>
            <p:ph idx="3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" name="Google Shape;8;n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n"/>
          <p:cNvSpPr txBox="1"/>
          <p:nvPr>
            <p:ph idx="4" type="ftr"/>
          </p:nvPr>
        </p:nvSpPr>
        <p:spPr>
          <a:xfrm>
            <a:off x="0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" name="Google Shape;10;n"/>
          <p:cNvSpPr txBox="1"/>
          <p:nvPr>
            <p:ph idx="5" type="sldNum"/>
          </p:nvPr>
        </p:nvSpPr>
        <p:spPr>
          <a:xfrm>
            <a:off x="3971925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idx="11" type="ftr"/>
          </p:nvPr>
        </p:nvSpPr>
        <p:spPr>
          <a:xfrm>
            <a:off x="0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Space Astronomy for Science Teachers -  28 June 2002</a:t>
            </a:r>
            <a:endParaRPr/>
          </a:p>
        </p:txBody>
      </p:sp>
      <p:sp>
        <p:nvSpPr>
          <p:cNvPr id="193" name="Google Shape;193;p11:notes"/>
          <p:cNvSpPr txBox="1"/>
          <p:nvPr>
            <p:ph idx="12" type="sldNum"/>
          </p:nvPr>
        </p:nvSpPr>
        <p:spPr>
          <a:xfrm>
            <a:off x="3971925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1181100" y="695325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935037" y="4416425"/>
            <a:ext cx="5140325" cy="418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3150" spcFirstLastPara="1" rIns="93150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1" type="ftr"/>
          </p:nvPr>
        </p:nvSpPr>
        <p:spPr>
          <a:xfrm>
            <a:off x="0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Space Astronomy for Science Teachers -  28 June 2002</a:t>
            </a:r>
            <a:endParaRPr/>
          </a:p>
        </p:txBody>
      </p:sp>
      <p:sp>
        <p:nvSpPr>
          <p:cNvPr id="212" name="Google Shape;212;p12:notes"/>
          <p:cNvSpPr txBox="1"/>
          <p:nvPr>
            <p:ph idx="12" type="sldNum"/>
          </p:nvPr>
        </p:nvSpPr>
        <p:spPr>
          <a:xfrm>
            <a:off x="3971925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/>
          <p:nvPr>
            <p:ph idx="11" type="ftr"/>
          </p:nvPr>
        </p:nvSpPr>
        <p:spPr>
          <a:xfrm>
            <a:off x="0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Space Astronomy for Science Teachers -  28 June 2002</a:t>
            </a:r>
            <a:endParaRPr/>
          </a:p>
        </p:txBody>
      </p:sp>
      <p:sp>
        <p:nvSpPr>
          <p:cNvPr id="281" name="Google Shape;281;p16:notes"/>
          <p:cNvSpPr txBox="1"/>
          <p:nvPr>
            <p:ph idx="12" type="sldNum"/>
          </p:nvPr>
        </p:nvSpPr>
        <p:spPr>
          <a:xfrm>
            <a:off x="3971925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p16:notes"/>
          <p:cNvSpPr/>
          <p:nvPr>
            <p:ph idx="2" type="sldImg"/>
          </p:nvPr>
        </p:nvSpPr>
        <p:spPr>
          <a:xfrm>
            <a:off x="1190625" y="704850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933450" y="4416425"/>
            <a:ext cx="5141912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6125" lIns="92275" spcFirstLastPara="1" rIns="92275" wrap="square" tIns="46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7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7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8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8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9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9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0:notes"/>
          <p:cNvSpPr txBox="1"/>
          <p:nvPr>
            <p:ph idx="11" type="ftr"/>
          </p:nvPr>
        </p:nvSpPr>
        <p:spPr>
          <a:xfrm>
            <a:off x="0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Space Astronomy for Science Teachers -  28 June 2002</a:t>
            </a:r>
            <a:endParaRPr/>
          </a:p>
        </p:txBody>
      </p:sp>
      <p:sp>
        <p:nvSpPr>
          <p:cNvPr id="816" name="Google Shape;816;p20:notes"/>
          <p:cNvSpPr txBox="1"/>
          <p:nvPr>
            <p:ph idx="12" type="sldNum"/>
          </p:nvPr>
        </p:nvSpPr>
        <p:spPr>
          <a:xfrm>
            <a:off x="3971925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7" name="Google Shape;817;p20:notes"/>
          <p:cNvSpPr/>
          <p:nvPr>
            <p:ph idx="2" type="sldImg"/>
          </p:nvPr>
        </p:nvSpPr>
        <p:spPr>
          <a:xfrm>
            <a:off x="1182687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8" name="Google Shape;818;p20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800" lIns="91600" spcFirstLastPara="1" rIns="91600" wrap="square" tIns="45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1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1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2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2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3:notes"/>
          <p:cNvSpPr txBox="1"/>
          <p:nvPr>
            <p:ph idx="11" type="ftr"/>
          </p:nvPr>
        </p:nvSpPr>
        <p:spPr>
          <a:xfrm>
            <a:off x="0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Space Astronomy for Science Teachers -  28 June 2002</a:t>
            </a:r>
            <a:endParaRPr/>
          </a:p>
        </p:txBody>
      </p:sp>
      <p:sp>
        <p:nvSpPr>
          <p:cNvPr id="840" name="Google Shape;840;p23:notes"/>
          <p:cNvSpPr txBox="1"/>
          <p:nvPr>
            <p:ph idx="12" type="sldNum"/>
          </p:nvPr>
        </p:nvSpPr>
        <p:spPr>
          <a:xfrm>
            <a:off x="3971925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1" name="Google Shape;841;p23:notes"/>
          <p:cNvSpPr/>
          <p:nvPr/>
        </p:nvSpPr>
        <p:spPr>
          <a:xfrm>
            <a:off x="3973512" y="0"/>
            <a:ext cx="3036887" cy="465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2" name="Google Shape;842;p23:notes"/>
          <p:cNvSpPr txBox="1"/>
          <p:nvPr/>
        </p:nvSpPr>
        <p:spPr>
          <a:xfrm>
            <a:off x="3973512" y="8831262"/>
            <a:ext cx="3036887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50125" lIns="98675" spcFirstLastPara="1" rIns="98675" wrap="square" tIns="50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843" name="Google Shape;843;p23:notes"/>
          <p:cNvSpPr/>
          <p:nvPr/>
        </p:nvSpPr>
        <p:spPr>
          <a:xfrm>
            <a:off x="0" y="8831262"/>
            <a:ext cx="3035300" cy="465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4" name="Google Shape;844;p23:notes"/>
          <p:cNvSpPr/>
          <p:nvPr/>
        </p:nvSpPr>
        <p:spPr>
          <a:xfrm>
            <a:off x="0" y="0"/>
            <a:ext cx="3035300" cy="465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5" name="Google Shape;845;p23:notes"/>
          <p:cNvSpPr/>
          <p:nvPr>
            <p:ph idx="2" type="sldImg"/>
          </p:nvPr>
        </p:nvSpPr>
        <p:spPr>
          <a:xfrm>
            <a:off x="1190625" y="703262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6" name="Google Shape;846;p23:notes"/>
          <p:cNvSpPr txBox="1"/>
          <p:nvPr>
            <p:ph idx="1" type="body"/>
          </p:nvPr>
        </p:nvSpPr>
        <p:spPr>
          <a:xfrm>
            <a:off x="933450" y="4416425"/>
            <a:ext cx="5141912" cy="4183062"/>
          </a:xfrm>
          <a:prstGeom prst="rect">
            <a:avLst/>
          </a:prstGeom>
          <a:noFill/>
          <a:ln>
            <a:noFill/>
          </a:ln>
        </p:spPr>
        <p:txBody>
          <a:bodyPr anchorCtr="0" anchor="t" bIns="50125" lIns="98675" spcFirstLastPara="1" rIns="98675" wrap="square" tIns="50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4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4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5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5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1" type="ftr"/>
          </p:nvPr>
        </p:nvSpPr>
        <p:spPr>
          <a:xfrm>
            <a:off x="0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Space Astronomy for Science Teachers -  28 June 2002</a:t>
            </a:r>
            <a:endParaRPr/>
          </a:p>
        </p:txBody>
      </p:sp>
      <p:sp>
        <p:nvSpPr>
          <p:cNvPr id="85" name="Google Shape;85;p4:notes"/>
          <p:cNvSpPr txBox="1"/>
          <p:nvPr>
            <p:ph idx="12" type="sldNum"/>
          </p:nvPr>
        </p:nvSpPr>
        <p:spPr>
          <a:xfrm>
            <a:off x="3971925" y="8831262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1181100" y="695325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935037" y="4416425"/>
            <a:ext cx="5140325" cy="418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3150" spcFirstLastPara="1" rIns="93150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935037" y="4416425"/>
            <a:ext cx="5140325" cy="4183062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685800" y="13716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«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7.png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85800" y="13716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—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«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grpSp>
        <p:nvGrpSpPr>
          <p:cNvPr id="15" name="Google Shape;15;p1"/>
          <p:cNvGrpSpPr/>
          <p:nvPr/>
        </p:nvGrpSpPr>
        <p:grpSpPr>
          <a:xfrm>
            <a:off x="152400" y="152400"/>
            <a:ext cx="8382000" cy="771525"/>
            <a:chOff x="242" y="340"/>
            <a:chExt cx="9307" cy="770"/>
          </a:xfrm>
        </p:grpSpPr>
        <p:cxnSp>
          <p:nvCxnSpPr>
            <p:cNvPr id="16" name="Google Shape;16;p1"/>
            <p:cNvCxnSpPr/>
            <p:nvPr/>
          </p:nvCxnSpPr>
          <p:spPr>
            <a:xfrm>
              <a:off x="900" y="1110"/>
              <a:ext cx="8649" cy="0"/>
            </a:xfrm>
            <a:prstGeom prst="straightConnector1">
              <a:avLst/>
            </a:prstGeom>
            <a:noFill/>
            <a:ln cap="flat" cmpd="sng" w="50800">
              <a:solidFill>
                <a:srgbClr val="0099CC"/>
              </a:solidFill>
              <a:prstDash val="solid"/>
              <a:miter lim="800000"/>
              <a:headEnd len="med" w="med" type="none"/>
              <a:tailEnd len="med" w="med" type="none"/>
            </a:ln>
            <a:effectLst>
              <a:outerShdw blurRad="63500" dir="1593903" dist="85194">
                <a:schemeClr val="accent2"/>
              </a:outerShdw>
            </a:effectLst>
          </p:spPr>
        </p:cxnSp>
        <p:pic>
          <p:nvPicPr>
            <p:cNvPr id="17" name="Google Shape;17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242" y="340"/>
              <a:ext cx="1718" cy="70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" name="Google Shape;18;p1"/>
          <p:cNvCxnSpPr/>
          <p:nvPr/>
        </p:nvCxnSpPr>
        <p:spPr>
          <a:xfrm>
            <a:off x="1600200" y="6553200"/>
            <a:ext cx="5715000" cy="0"/>
          </a:xfrm>
          <a:prstGeom prst="straightConnector1">
            <a:avLst/>
          </a:prstGeom>
          <a:noFill/>
          <a:ln cap="flat" cmpd="sng" w="50800">
            <a:solidFill>
              <a:srgbClr val="0099CC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1593903" dist="85194">
              <a:schemeClr val="accent2"/>
            </a:outerShdw>
          </a:effectLst>
        </p:spPr>
      </p:cxn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228600"/>
            <a:ext cx="11430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/>
          <p:nvPr/>
        </p:nvSpPr>
        <p:spPr>
          <a:xfrm>
            <a:off x="3643312" y="3200400"/>
            <a:ext cx="9144000" cy="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" name="Google Shape;2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57150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5715000"/>
            <a:ext cx="990600" cy="990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4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4.png"/><Relationship Id="rId13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10.png"/><Relationship Id="rId15" Type="http://schemas.openxmlformats.org/officeDocument/2006/relationships/image" Target="../media/image13.png"/><Relationship Id="rId1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7.jpg"/><Relationship Id="rId5" Type="http://schemas.openxmlformats.org/officeDocument/2006/relationships/image" Target="../media/image31.png"/><Relationship Id="rId6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3000"/>
            <a:ext cx="840105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/>
        </p:nvSpPr>
        <p:spPr>
          <a:xfrm>
            <a:off x="1143000" y="4953000"/>
            <a:ext cx="7620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" name="Google Shape;49;p6"/>
          <p:cNvGrpSpPr/>
          <p:nvPr/>
        </p:nvGrpSpPr>
        <p:grpSpPr>
          <a:xfrm>
            <a:off x="711200" y="1828800"/>
            <a:ext cx="8280400" cy="579437"/>
            <a:chOff x="448" y="1152"/>
            <a:chExt cx="5216" cy="365"/>
          </a:xfrm>
        </p:grpSpPr>
        <p:sp>
          <p:nvSpPr>
            <p:cNvPr id="50" name="Google Shape;50;p6"/>
            <p:cNvSpPr txBox="1"/>
            <p:nvPr/>
          </p:nvSpPr>
          <p:spPr>
            <a:xfrm>
              <a:off x="448" y="1152"/>
              <a:ext cx="5216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Arial"/>
                <a:buNone/>
              </a:pPr>
              <a:r>
                <a:rPr b="1" i="0" lang="en-US" sz="3200" u="none">
                  <a:solidFill>
                    <a:srgbClr val="0000CC"/>
                  </a:solidFill>
                  <a:latin typeface="Arial"/>
                  <a:ea typeface="Arial"/>
                  <a:cs typeface="Arial"/>
                  <a:sym typeface="Arial"/>
                </a:rPr>
                <a:t>The             Gamma Ray Burst Explorer</a:t>
              </a:r>
              <a:endParaRPr/>
            </a:p>
          </p:txBody>
        </p:sp>
        <p:pic>
          <p:nvPicPr>
            <p:cNvPr id="51" name="Google Shape;51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48" y="1200"/>
              <a:ext cx="768" cy="3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6"/>
          <p:cNvSpPr txBox="1"/>
          <p:nvPr>
            <p:ph idx="4294967295"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53" name="Google Shape;53;p6"/>
          <p:cNvSpPr txBox="1"/>
          <p:nvPr/>
        </p:nvSpPr>
        <p:spPr>
          <a:xfrm>
            <a:off x="2133600" y="3048000"/>
            <a:ext cx="563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6"/>
          <p:cNvSpPr txBox="1"/>
          <p:nvPr/>
        </p:nvSpPr>
        <p:spPr>
          <a:xfrm>
            <a:off x="838200" y="3886200"/>
            <a:ext cx="74676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is Swift </a:t>
            </a:r>
            <a:r>
              <a:rPr b="0" i="1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(Marg Chester, Swift Ops Lead Scientist)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are GRBs </a:t>
            </a:r>
            <a:r>
              <a:rPr b="0" i="1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(Sally Hunsberger, Swift UVOT Scientist)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Penn State’s Role </a:t>
            </a:r>
            <a:r>
              <a:rPr b="0" i="1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(Sally Hunsberger)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Tour of X-ray Telescope Lab and Future Mission Operations Center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189" name="Google Shape;189;p15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Atmospheric Transparency from High Energy to Low</a:t>
            </a:r>
            <a:endParaRPr/>
          </a:p>
        </p:txBody>
      </p:sp>
      <p:sp>
        <p:nvSpPr>
          <p:cNvPr id="190" name="Google Shape;190;p15"/>
          <p:cNvSpPr txBox="1"/>
          <p:nvPr/>
        </p:nvSpPr>
        <p:spPr>
          <a:xfrm>
            <a:off x="838200" y="1447800"/>
            <a:ext cx="640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Placeholder for slide from astronomy text.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198" name="Google Shape;198;p16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Burst Alert Telescope (BAT)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1066800" y="35814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Detector Module</a:t>
            </a:r>
            <a:endParaRPr/>
          </a:p>
        </p:txBody>
      </p:sp>
      <p:grpSp>
        <p:nvGrpSpPr>
          <p:cNvPr id="200" name="Google Shape;200;p16"/>
          <p:cNvGrpSpPr/>
          <p:nvPr/>
        </p:nvGrpSpPr>
        <p:grpSpPr>
          <a:xfrm>
            <a:off x="228600" y="4114800"/>
            <a:ext cx="2946400" cy="1651000"/>
            <a:chOff x="3568" y="832"/>
            <a:chExt cx="2047" cy="1191"/>
          </a:xfrm>
        </p:grpSpPr>
        <p:pic>
          <p:nvPicPr>
            <p:cNvPr id="201" name="Google Shape;201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88" y="832"/>
              <a:ext cx="1727" cy="1191"/>
            </a:xfrm>
            <a:prstGeom prst="rect">
              <a:avLst/>
            </a:prstGeom>
            <a:noFill/>
            <a:ln>
              <a:noFill/>
            </a:ln>
            <a:effectLst>
              <a:outerShdw blurRad="63500" dir="2700000" dist="89802">
                <a:schemeClr val="dk1"/>
              </a:outerShdw>
            </a:effectLst>
          </p:spPr>
        </p:pic>
        <p:cxnSp>
          <p:nvCxnSpPr>
            <p:cNvPr id="202" name="Google Shape;202;p16"/>
            <p:cNvCxnSpPr/>
            <p:nvPr/>
          </p:nvCxnSpPr>
          <p:spPr>
            <a:xfrm rot="10800000">
              <a:off x="3792" y="1120"/>
              <a:ext cx="9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3" name="Google Shape;203;p16"/>
            <p:cNvCxnSpPr/>
            <p:nvPr/>
          </p:nvCxnSpPr>
          <p:spPr>
            <a:xfrm rot="10800000">
              <a:off x="3792" y="1216"/>
              <a:ext cx="9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4" name="Google Shape;204;p16"/>
            <p:cNvSpPr txBox="1"/>
            <p:nvPr/>
          </p:nvSpPr>
          <p:spPr>
            <a:xfrm>
              <a:off x="3568" y="1089"/>
              <a:ext cx="349" cy="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 mm</a:t>
              </a:r>
              <a:endParaRPr/>
            </a:p>
          </p:txBody>
        </p:sp>
      </p:grpSp>
      <p:grpSp>
        <p:nvGrpSpPr>
          <p:cNvPr id="205" name="Google Shape;205;p16"/>
          <p:cNvGrpSpPr/>
          <p:nvPr/>
        </p:nvGrpSpPr>
        <p:grpSpPr>
          <a:xfrm>
            <a:off x="3657600" y="1447800"/>
            <a:ext cx="5029200" cy="4267200"/>
            <a:chOff x="2928" y="1152"/>
            <a:chExt cx="2784" cy="2064"/>
          </a:xfrm>
        </p:grpSpPr>
        <p:sp>
          <p:nvSpPr>
            <p:cNvPr id="206" name="Google Shape;206;p16"/>
            <p:cNvSpPr/>
            <p:nvPr/>
          </p:nvSpPr>
          <p:spPr>
            <a:xfrm>
              <a:off x="2928" y="1152"/>
              <a:ext cx="2784" cy="206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107763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07" name="Google Shape;207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24" y="1204"/>
              <a:ext cx="2640" cy="19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16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1905000"/>
            <a:ext cx="2022475" cy="1347787"/>
          </a:xfrm>
          <a:prstGeom prst="rect">
            <a:avLst/>
          </a:prstGeom>
          <a:noFill/>
          <a:ln>
            <a:noFill/>
          </a:ln>
          <a:effectLst>
            <a:outerShdw blurRad="63500" dir="2700000" dist="107763">
              <a:srgbClr val="808080"/>
            </a:outerShdw>
          </a:effectLst>
        </p:spPr>
      </p:pic>
      <p:sp>
        <p:nvSpPr>
          <p:cNvPr id="209" name="Google Shape;209;p16"/>
          <p:cNvSpPr txBox="1"/>
          <p:nvPr/>
        </p:nvSpPr>
        <p:spPr>
          <a:xfrm>
            <a:off x="990600" y="1295400"/>
            <a:ext cx="16764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</a:pPr>
            <a:r>
              <a:rPr b="0" i="0" lang="en-US" sz="16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CZT Detectors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217" name="Google Shape;217;p17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Telescope (XRT)</a:t>
            </a:r>
            <a:endParaRPr/>
          </a:p>
        </p:txBody>
      </p:sp>
      <p:grpSp>
        <p:nvGrpSpPr>
          <p:cNvPr id="218" name="Google Shape;218;p17"/>
          <p:cNvGrpSpPr/>
          <p:nvPr/>
        </p:nvGrpSpPr>
        <p:grpSpPr>
          <a:xfrm>
            <a:off x="152400" y="1828800"/>
            <a:ext cx="8715375" cy="3505200"/>
            <a:chOff x="0" y="672"/>
            <a:chExt cx="5490" cy="2208"/>
          </a:xfrm>
        </p:grpSpPr>
        <p:pic>
          <p:nvPicPr>
            <p:cNvPr id="219" name="Google Shape;219;p17"/>
            <p:cNvPicPr preferRelativeResize="0"/>
            <p:nvPr/>
          </p:nvPicPr>
          <p:blipFill rotWithShape="1">
            <a:blip r:embed="rId3">
              <a:alphaModFix/>
            </a:blip>
            <a:srcRect b="7616" l="0" r="0" t="7862"/>
            <a:stretch/>
          </p:blipFill>
          <p:spPr>
            <a:xfrm>
              <a:off x="672" y="672"/>
              <a:ext cx="4746" cy="2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17"/>
            <p:cNvSpPr txBox="1"/>
            <p:nvPr/>
          </p:nvSpPr>
          <p:spPr>
            <a:xfrm>
              <a:off x="0" y="1632"/>
              <a:ext cx="1603" cy="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CC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9900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Focal Plane Camera Assembly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CC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9900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(FPCA)</a:t>
              </a:r>
              <a:endParaRPr/>
            </a:p>
          </p:txBody>
        </p:sp>
        <p:grpSp>
          <p:nvGrpSpPr>
            <p:cNvPr id="221" name="Google Shape;221;p17"/>
            <p:cNvGrpSpPr/>
            <p:nvPr/>
          </p:nvGrpSpPr>
          <p:grpSpPr>
            <a:xfrm>
              <a:off x="3120" y="1056"/>
              <a:ext cx="528" cy="96"/>
              <a:chOff x="2880" y="1632"/>
              <a:chExt cx="528" cy="96"/>
            </a:xfrm>
          </p:grpSpPr>
          <p:cxnSp>
            <p:nvCxnSpPr>
              <p:cNvPr id="222" name="Google Shape;222;p17"/>
              <p:cNvCxnSpPr/>
              <p:nvPr/>
            </p:nvCxnSpPr>
            <p:spPr>
              <a:xfrm>
                <a:off x="2880" y="1632"/>
                <a:ext cx="384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900C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17"/>
              <p:cNvCxnSpPr/>
              <p:nvPr/>
            </p:nvCxnSpPr>
            <p:spPr>
              <a:xfrm>
                <a:off x="3264" y="1632"/>
                <a:ext cx="144" cy="96"/>
              </a:xfrm>
              <a:prstGeom prst="straightConnector1">
                <a:avLst/>
              </a:prstGeom>
              <a:noFill/>
              <a:ln cap="flat" cmpd="sng" w="9525">
                <a:solidFill>
                  <a:srgbClr val="9900CC"/>
                </a:solidFill>
                <a:prstDash val="solid"/>
                <a:miter lim="800000"/>
                <a:headEnd len="med" w="med" type="none"/>
                <a:tailEnd len="med" w="med" type="triangle"/>
              </a:ln>
            </p:spPr>
          </p:cxnSp>
        </p:grpSp>
        <p:cxnSp>
          <p:nvCxnSpPr>
            <p:cNvPr id="224" name="Google Shape;224;p17"/>
            <p:cNvCxnSpPr/>
            <p:nvPr/>
          </p:nvCxnSpPr>
          <p:spPr>
            <a:xfrm>
              <a:off x="768" y="1968"/>
              <a:ext cx="240" cy="336"/>
            </a:xfrm>
            <a:prstGeom prst="straightConnector1">
              <a:avLst/>
            </a:prstGeom>
            <a:noFill/>
            <a:ln cap="flat" cmpd="sng" w="9525">
              <a:solidFill>
                <a:srgbClr val="9900CC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225" name="Google Shape;225;p17"/>
            <p:cNvSpPr txBox="1"/>
            <p:nvPr/>
          </p:nvSpPr>
          <p:spPr>
            <a:xfrm>
              <a:off x="1536" y="960"/>
              <a:ext cx="1612" cy="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CC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9900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Optical Bench Interface Flange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CC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9900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(OBIF)</a:t>
              </a:r>
              <a:endParaRPr/>
            </a:p>
          </p:txBody>
        </p:sp>
        <p:sp>
          <p:nvSpPr>
            <p:cNvPr id="226" name="Google Shape;226;p17"/>
            <p:cNvSpPr txBox="1"/>
            <p:nvPr/>
          </p:nvSpPr>
          <p:spPr>
            <a:xfrm>
              <a:off x="0" y="2688"/>
              <a:ext cx="691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CC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9900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Cold Finger</a:t>
              </a:r>
              <a:endParaRPr/>
            </a:p>
          </p:txBody>
        </p:sp>
        <p:cxnSp>
          <p:nvCxnSpPr>
            <p:cNvPr id="227" name="Google Shape;227;p17"/>
            <p:cNvCxnSpPr/>
            <p:nvPr/>
          </p:nvCxnSpPr>
          <p:spPr>
            <a:xfrm flipH="1" rot="10800000">
              <a:off x="528" y="2592"/>
              <a:ext cx="288" cy="96"/>
            </a:xfrm>
            <a:prstGeom prst="straightConnector1">
              <a:avLst/>
            </a:prstGeom>
            <a:noFill/>
            <a:ln cap="flat" cmpd="sng" w="9525">
              <a:solidFill>
                <a:srgbClr val="9900CC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228" name="Google Shape;228;p17"/>
            <p:cNvSpPr txBox="1"/>
            <p:nvPr/>
          </p:nvSpPr>
          <p:spPr>
            <a:xfrm>
              <a:off x="4704" y="1728"/>
              <a:ext cx="786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CC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9900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Star Trackers</a:t>
              </a:r>
              <a:endParaRPr/>
            </a:p>
          </p:txBody>
        </p:sp>
        <p:cxnSp>
          <p:nvCxnSpPr>
            <p:cNvPr id="229" name="Google Shape;229;p17"/>
            <p:cNvCxnSpPr/>
            <p:nvPr/>
          </p:nvCxnSpPr>
          <p:spPr>
            <a:xfrm rot="10800000">
              <a:off x="5040" y="1344"/>
              <a:ext cx="0" cy="384"/>
            </a:xfrm>
            <a:prstGeom prst="straightConnector1">
              <a:avLst/>
            </a:prstGeom>
            <a:noFill/>
            <a:ln cap="flat" cmpd="sng" w="9525">
              <a:solidFill>
                <a:srgbClr val="9900CC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230" name="Google Shape;230;p17"/>
            <p:cNvSpPr txBox="1"/>
            <p:nvPr/>
          </p:nvSpPr>
          <p:spPr>
            <a:xfrm>
              <a:off x="3504" y="2256"/>
              <a:ext cx="54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CC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9900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Aft Tube</a:t>
              </a:r>
              <a:endParaRPr/>
            </a:p>
          </p:txBody>
        </p:sp>
        <p:cxnSp>
          <p:nvCxnSpPr>
            <p:cNvPr id="231" name="Google Shape;231;p17"/>
            <p:cNvCxnSpPr/>
            <p:nvPr/>
          </p:nvCxnSpPr>
          <p:spPr>
            <a:xfrm rot="10800000">
              <a:off x="3168" y="2016"/>
              <a:ext cx="384" cy="288"/>
            </a:xfrm>
            <a:prstGeom prst="straightConnector1">
              <a:avLst/>
            </a:prstGeom>
            <a:noFill/>
            <a:ln cap="flat" cmpd="sng" w="9525">
              <a:solidFill>
                <a:srgbClr val="9900CC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232" name="Google Shape;232;p17"/>
            <p:cNvCxnSpPr/>
            <p:nvPr/>
          </p:nvCxnSpPr>
          <p:spPr>
            <a:xfrm>
              <a:off x="3696" y="816"/>
              <a:ext cx="480" cy="192"/>
            </a:xfrm>
            <a:prstGeom prst="straightConnector1">
              <a:avLst/>
            </a:prstGeom>
            <a:noFill/>
            <a:ln cap="flat" cmpd="sng" w="9525">
              <a:solidFill>
                <a:srgbClr val="9900CC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233" name="Google Shape;233;p17"/>
            <p:cNvSpPr txBox="1"/>
            <p:nvPr/>
          </p:nvSpPr>
          <p:spPr>
            <a:xfrm>
              <a:off x="2890" y="720"/>
              <a:ext cx="816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CC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9900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Forward Tube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239" name="Google Shape;239;p18"/>
          <p:cNvSpPr txBox="1"/>
          <p:nvPr>
            <p:ph type="title"/>
          </p:nvPr>
        </p:nvSpPr>
        <p:spPr>
          <a:xfrm>
            <a:off x="0" y="1981200"/>
            <a:ext cx="3810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Focal Plane Camera Assembly</a:t>
            </a:r>
            <a:endParaRPr/>
          </a:p>
        </p:txBody>
      </p:sp>
      <p:pic>
        <p:nvPicPr>
          <p:cNvPr id="240" name="Google Shape;240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1219200"/>
            <a:ext cx="4724400" cy="31416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18"/>
          <p:cNvGrpSpPr/>
          <p:nvPr/>
        </p:nvGrpSpPr>
        <p:grpSpPr>
          <a:xfrm>
            <a:off x="457200" y="2743200"/>
            <a:ext cx="3581400" cy="3281362"/>
            <a:chOff x="288" y="1728"/>
            <a:chExt cx="2256" cy="2067"/>
          </a:xfrm>
        </p:grpSpPr>
        <p:pic>
          <p:nvPicPr>
            <p:cNvPr id="242" name="Google Shape;242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8" y="1728"/>
              <a:ext cx="1486" cy="20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3" name="Google Shape;243;p18"/>
            <p:cNvCxnSpPr/>
            <p:nvPr/>
          </p:nvCxnSpPr>
          <p:spPr>
            <a:xfrm>
              <a:off x="1056" y="3104"/>
              <a:ext cx="624" cy="25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none"/>
            </a:ln>
          </p:spPr>
        </p:cxnSp>
        <p:sp>
          <p:nvSpPr>
            <p:cNvPr id="244" name="Google Shape;244;p18"/>
            <p:cNvSpPr txBox="1"/>
            <p:nvPr/>
          </p:nvSpPr>
          <p:spPr>
            <a:xfrm>
              <a:off x="1776" y="3276"/>
              <a:ext cx="76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TEC/Detector</a:t>
              </a:r>
              <a:endParaRPr/>
            </a:p>
          </p:txBody>
        </p:sp>
        <p:cxnSp>
          <p:nvCxnSpPr>
            <p:cNvPr id="245" name="Google Shape;245;p18"/>
            <p:cNvCxnSpPr/>
            <p:nvPr/>
          </p:nvCxnSpPr>
          <p:spPr>
            <a:xfrm>
              <a:off x="1248" y="3620"/>
              <a:ext cx="24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none"/>
            </a:ln>
          </p:spPr>
        </p:cxnSp>
        <p:sp>
          <p:nvSpPr>
            <p:cNvPr id="246" name="Google Shape;246;p18"/>
            <p:cNvSpPr txBox="1"/>
            <p:nvPr/>
          </p:nvSpPr>
          <p:spPr>
            <a:xfrm>
              <a:off x="1488" y="3534"/>
              <a:ext cx="76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Cold Finger</a:t>
              </a:r>
              <a:endParaRPr/>
            </a:p>
          </p:txBody>
        </p:sp>
        <p:cxnSp>
          <p:nvCxnSpPr>
            <p:cNvPr id="247" name="Google Shape;247;p18"/>
            <p:cNvCxnSpPr/>
            <p:nvPr/>
          </p:nvCxnSpPr>
          <p:spPr>
            <a:xfrm rot="-2940000">
              <a:off x="1572" y="2791"/>
              <a:ext cx="345" cy="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none"/>
            </a:ln>
          </p:spPr>
        </p:cxnSp>
        <p:sp>
          <p:nvSpPr>
            <p:cNvPr id="248" name="Google Shape;248;p18"/>
            <p:cNvSpPr txBox="1"/>
            <p:nvPr/>
          </p:nvSpPr>
          <p:spPr>
            <a:xfrm>
              <a:off x="1536" y="2352"/>
              <a:ext cx="76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Proton Shield</a:t>
              </a:r>
              <a:endParaRPr/>
            </a:p>
          </p:txBody>
        </p:sp>
      </p:grpSp>
      <p:sp>
        <p:nvSpPr>
          <p:cNvPr id="249" name="Google Shape;249;p18"/>
          <p:cNvSpPr txBox="1"/>
          <p:nvPr/>
        </p:nvSpPr>
        <p:spPr>
          <a:xfrm>
            <a:off x="4724400" y="4648200"/>
            <a:ext cx="3429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Wolter Type I  X-ray Mirrors</a:t>
            </a:r>
            <a:endParaRPr/>
          </a:p>
        </p:txBody>
      </p:sp>
      <p:sp>
        <p:nvSpPr>
          <p:cNvPr id="250" name="Google Shape;250;p18"/>
          <p:cNvSpPr txBox="1"/>
          <p:nvPr/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XRT Camera &amp; Mirrors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256" name="Google Shape;256;p19"/>
          <p:cNvSpPr txBox="1"/>
          <p:nvPr>
            <p:ph type="title"/>
          </p:nvPr>
        </p:nvSpPr>
        <p:spPr>
          <a:xfrm>
            <a:off x="228600" y="10668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UVOT’s Arrival at GSFC – May ’02:</a:t>
            </a:r>
            <a:endParaRPr/>
          </a:p>
        </p:txBody>
      </p:sp>
      <p:pic>
        <p:nvPicPr>
          <p:cNvPr id="257" name="Google Shape;2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676400"/>
            <a:ext cx="70104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 txBox="1"/>
          <p:nvPr/>
        </p:nvSpPr>
        <p:spPr>
          <a:xfrm>
            <a:off x="2514600" y="228600"/>
            <a:ext cx="43719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UV-Optical Telescope (UVOT)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pic>
        <p:nvPicPr>
          <p:cNvPr id="264" name="Google Shape;2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1262" y="1981200"/>
            <a:ext cx="3262312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0"/>
          <p:cNvSpPr txBox="1"/>
          <p:nvPr/>
        </p:nvSpPr>
        <p:spPr>
          <a:xfrm>
            <a:off x="4495800" y="1143000"/>
            <a:ext cx="44196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Ritchey-Chrétien Design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UV-Optical Mirrors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2066925" y="250825"/>
            <a:ext cx="43719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UVOT Detector &amp; Mirrors</a:t>
            </a:r>
            <a:endParaRPr/>
          </a:p>
        </p:txBody>
      </p:sp>
      <p:grpSp>
        <p:nvGrpSpPr>
          <p:cNvPr id="267" name="Google Shape;267;p20"/>
          <p:cNvGrpSpPr/>
          <p:nvPr/>
        </p:nvGrpSpPr>
        <p:grpSpPr>
          <a:xfrm>
            <a:off x="533400" y="914400"/>
            <a:ext cx="4254500" cy="3700462"/>
            <a:chOff x="2928" y="816"/>
            <a:chExt cx="2680" cy="2331"/>
          </a:xfrm>
        </p:grpSpPr>
        <p:grpSp>
          <p:nvGrpSpPr>
            <p:cNvPr id="268" name="Google Shape;268;p20"/>
            <p:cNvGrpSpPr/>
            <p:nvPr/>
          </p:nvGrpSpPr>
          <p:grpSpPr>
            <a:xfrm>
              <a:off x="2928" y="816"/>
              <a:ext cx="2680" cy="2331"/>
              <a:chOff x="2112" y="1253"/>
              <a:chExt cx="2680" cy="2331"/>
            </a:xfrm>
          </p:grpSpPr>
          <p:grpSp>
            <p:nvGrpSpPr>
              <p:cNvPr id="269" name="Google Shape;269;p20"/>
              <p:cNvGrpSpPr/>
              <p:nvPr/>
            </p:nvGrpSpPr>
            <p:grpSpPr>
              <a:xfrm>
                <a:off x="2112" y="1726"/>
                <a:ext cx="2680" cy="1858"/>
                <a:chOff x="1008" y="960"/>
                <a:chExt cx="3784" cy="2624"/>
              </a:xfrm>
            </p:grpSpPr>
            <p:pic>
              <p:nvPicPr>
                <p:cNvPr id="270" name="Google Shape;270;p2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008" y="960"/>
                  <a:ext cx="3608" cy="26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1" name="Google Shape;271;p2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504" y="2112"/>
                  <a:ext cx="1288" cy="3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72" name="Google Shape;272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807" y="1253"/>
                <a:ext cx="586" cy="6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3" name="Google Shape;273;p20"/>
            <p:cNvSpPr txBox="1"/>
            <p:nvPr/>
          </p:nvSpPr>
          <p:spPr>
            <a:xfrm>
              <a:off x="3564" y="1626"/>
              <a:ext cx="768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100 electrons</a:t>
              </a:r>
              <a:endParaRPr/>
            </a:p>
          </p:txBody>
        </p:sp>
        <p:sp>
          <p:nvSpPr>
            <p:cNvPr id="274" name="Google Shape;274;p20"/>
            <p:cNvSpPr txBox="1"/>
            <p:nvPr/>
          </p:nvSpPr>
          <p:spPr>
            <a:xfrm>
              <a:off x="3506" y="1798"/>
              <a:ext cx="1008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1000000 electrons</a:t>
              </a:r>
              <a:endParaRPr/>
            </a:p>
          </p:txBody>
        </p:sp>
        <p:sp>
          <p:nvSpPr>
            <p:cNvPr id="275" name="Google Shape;275;p20"/>
            <p:cNvSpPr txBox="1"/>
            <p:nvPr/>
          </p:nvSpPr>
          <p:spPr>
            <a:xfrm>
              <a:off x="3549" y="1478"/>
              <a:ext cx="1008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1 photo-electron</a:t>
              </a:r>
              <a:endParaRPr/>
            </a:p>
          </p:txBody>
        </p:sp>
        <p:sp>
          <p:nvSpPr>
            <p:cNvPr id="276" name="Google Shape;276;p20"/>
            <p:cNvSpPr txBox="1"/>
            <p:nvPr/>
          </p:nvSpPr>
          <p:spPr>
            <a:xfrm>
              <a:off x="3648" y="1248"/>
              <a:ext cx="528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1 photon</a:t>
              </a:r>
              <a:endParaRPr/>
            </a:p>
          </p:txBody>
        </p:sp>
        <p:sp>
          <p:nvSpPr>
            <p:cNvPr id="277" name="Google Shape;277;p20"/>
            <p:cNvSpPr txBox="1"/>
            <p:nvPr/>
          </p:nvSpPr>
          <p:spPr>
            <a:xfrm>
              <a:off x="3711" y="1948"/>
              <a:ext cx="432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100000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photons</a:t>
              </a:r>
              <a:endParaRPr/>
            </a:p>
          </p:txBody>
        </p:sp>
      </p:grpSp>
      <p:sp>
        <p:nvSpPr>
          <p:cNvPr id="278" name="Google Shape;278;p20"/>
          <p:cNvSpPr txBox="1"/>
          <p:nvPr/>
        </p:nvSpPr>
        <p:spPr>
          <a:xfrm>
            <a:off x="457200" y="5029200"/>
            <a:ext cx="42338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Detector: Image Intensified CCD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cxnSp>
        <p:nvCxnSpPr>
          <p:cNvPr id="286" name="Google Shape;286;p21"/>
          <p:cNvCxnSpPr/>
          <p:nvPr/>
        </p:nvCxnSpPr>
        <p:spPr>
          <a:xfrm>
            <a:off x="6194425" y="5407025"/>
            <a:ext cx="369887" cy="233362"/>
          </a:xfrm>
          <a:prstGeom prst="straightConnector1">
            <a:avLst/>
          </a:prstGeom>
          <a:noFill/>
          <a:ln cap="flat" cmpd="sng" w="12700">
            <a:solidFill>
              <a:srgbClr val="009900"/>
            </a:solidFill>
            <a:prstDash val="solid"/>
            <a:miter lim="800000"/>
            <a:headEnd len="sm" w="sm" type="stealth"/>
            <a:tailEnd len="med" w="med" type="none"/>
          </a:ln>
        </p:spPr>
      </p:cxnSp>
      <p:cxnSp>
        <p:nvCxnSpPr>
          <p:cNvPr id="287" name="Google Shape;287;p21"/>
          <p:cNvCxnSpPr/>
          <p:nvPr/>
        </p:nvCxnSpPr>
        <p:spPr>
          <a:xfrm rot="10800000">
            <a:off x="5329237" y="4360862"/>
            <a:ext cx="536575" cy="638175"/>
          </a:xfrm>
          <a:prstGeom prst="straightConnector1">
            <a:avLst/>
          </a:prstGeom>
          <a:noFill/>
          <a:ln cap="flat" cmpd="sng" w="12700">
            <a:solidFill>
              <a:srgbClr val="009900"/>
            </a:solidFill>
            <a:prstDash val="solid"/>
            <a:miter lim="800000"/>
            <a:headEnd len="med" w="med" type="none"/>
            <a:tailEnd len="sm" w="sm" type="stealth"/>
          </a:ln>
        </p:spPr>
      </p:cxnSp>
      <p:sp>
        <p:nvSpPr>
          <p:cNvPr id="288" name="Google Shape;288;p21"/>
          <p:cNvSpPr txBox="1"/>
          <p:nvPr/>
        </p:nvSpPr>
        <p:spPr>
          <a:xfrm>
            <a:off x="4851400" y="4670425"/>
            <a:ext cx="606425" cy="460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S/W Updates,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Observatory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9" name="Google Shape;289;p21"/>
          <p:cNvCxnSpPr/>
          <p:nvPr/>
        </p:nvCxnSpPr>
        <p:spPr>
          <a:xfrm>
            <a:off x="1071562" y="6172200"/>
            <a:ext cx="300037" cy="635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0" name="Google Shape;290;p21"/>
          <p:cNvCxnSpPr/>
          <p:nvPr/>
        </p:nvCxnSpPr>
        <p:spPr>
          <a:xfrm>
            <a:off x="2362200" y="5568950"/>
            <a:ext cx="338137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1" name="Google Shape;291;p21"/>
          <p:cNvCxnSpPr/>
          <p:nvPr/>
        </p:nvCxnSpPr>
        <p:spPr>
          <a:xfrm>
            <a:off x="2084387" y="5568950"/>
            <a:ext cx="277812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stealth"/>
            <a:tailEnd len="med" w="med" type="none"/>
          </a:ln>
        </p:spPr>
      </p:cxnSp>
      <p:cxnSp>
        <p:nvCxnSpPr>
          <p:cNvPr id="292" name="Google Shape;292;p21"/>
          <p:cNvCxnSpPr/>
          <p:nvPr/>
        </p:nvCxnSpPr>
        <p:spPr>
          <a:xfrm>
            <a:off x="2087562" y="6167437"/>
            <a:ext cx="2794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stealth"/>
            <a:tailEnd len="med" w="med" type="none"/>
          </a:ln>
        </p:spPr>
      </p:cxnSp>
      <p:cxnSp>
        <p:nvCxnSpPr>
          <p:cNvPr id="293" name="Google Shape;293;p21"/>
          <p:cNvCxnSpPr/>
          <p:nvPr/>
        </p:nvCxnSpPr>
        <p:spPr>
          <a:xfrm>
            <a:off x="8247062" y="4900612"/>
            <a:ext cx="358775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4" name="Google Shape;294;p21"/>
          <p:cNvCxnSpPr/>
          <p:nvPr/>
        </p:nvCxnSpPr>
        <p:spPr>
          <a:xfrm>
            <a:off x="8237537" y="5738812"/>
            <a:ext cx="36195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5" name="Google Shape;295;p21"/>
          <p:cNvCxnSpPr/>
          <p:nvPr/>
        </p:nvCxnSpPr>
        <p:spPr>
          <a:xfrm>
            <a:off x="5600700" y="3921125"/>
            <a:ext cx="1004887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stealth"/>
            <a:tailEnd len="med" w="med" type="none"/>
          </a:ln>
        </p:spPr>
      </p:cxnSp>
      <p:cxnSp>
        <p:nvCxnSpPr>
          <p:cNvPr id="296" name="Google Shape;296;p21"/>
          <p:cNvCxnSpPr/>
          <p:nvPr/>
        </p:nvCxnSpPr>
        <p:spPr>
          <a:xfrm>
            <a:off x="5595937" y="4086225"/>
            <a:ext cx="1824037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7" name="Google Shape;297;p21"/>
          <p:cNvCxnSpPr/>
          <p:nvPr/>
        </p:nvCxnSpPr>
        <p:spPr>
          <a:xfrm flipH="1">
            <a:off x="3848100" y="4343400"/>
            <a:ext cx="395287" cy="401637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sm" w="sm" type="stealth"/>
          </a:ln>
        </p:spPr>
      </p:cxnSp>
      <p:pic>
        <p:nvPicPr>
          <p:cNvPr id="298" name="Google Shape;298;p21"/>
          <p:cNvPicPr preferRelativeResize="0"/>
          <p:nvPr/>
        </p:nvPicPr>
        <p:blipFill rotWithShape="1">
          <a:blip r:embed="rId3">
            <a:alphaModFix/>
          </a:blip>
          <a:srcRect b="15731" l="82542" r="0" t="0"/>
          <a:stretch/>
        </p:blipFill>
        <p:spPr>
          <a:xfrm>
            <a:off x="1981200" y="1143000"/>
            <a:ext cx="762000" cy="5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1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Ground System Architecture</a:t>
            </a:r>
            <a:endParaRPr/>
          </a:p>
        </p:txBody>
      </p:sp>
      <p:cxnSp>
        <p:nvCxnSpPr>
          <p:cNvPr id="300" name="Google Shape;300;p21"/>
          <p:cNvCxnSpPr/>
          <p:nvPr/>
        </p:nvCxnSpPr>
        <p:spPr>
          <a:xfrm rot="10800000">
            <a:off x="6858000" y="1828800"/>
            <a:ext cx="569912" cy="72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cxnSp>
        <p:nvCxnSpPr>
          <p:cNvPr id="301" name="Google Shape;301;p21"/>
          <p:cNvCxnSpPr/>
          <p:nvPr/>
        </p:nvCxnSpPr>
        <p:spPr>
          <a:xfrm flipH="1">
            <a:off x="1752600" y="1654175"/>
            <a:ext cx="609600" cy="93662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stealth"/>
            <a:tailEnd len="sm" w="sm" type="stealth"/>
          </a:ln>
        </p:spPr>
      </p:cxnSp>
      <p:cxnSp>
        <p:nvCxnSpPr>
          <p:cNvPr id="302" name="Google Shape;302;p21"/>
          <p:cNvCxnSpPr/>
          <p:nvPr/>
        </p:nvCxnSpPr>
        <p:spPr>
          <a:xfrm rot="10800000">
            <a:off x="2819400" y="1462087"/>
            <a:ext cx="3275012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stealth"/>
            <a:tailEnd len="sm" w="sm" type="stealth"/>
          </a:ln>
        </p:spPr>
      </p:cxnSp>
      <p:sp>
        <p:nvSpPr>
          <p:cNvPr id="303" name="Google Shape;303;p21"/>
          <p:cNvSpPr txBox="1"/>
          <p:nvPr/>
        </p:nvSpPr>
        <p:spPr>
          <a:xfrm>
            <a:off x="6858000" y="3062287"/>
            <a:ext cx="1411287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0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Sands Complex (WSC)</a:t>
            </a:r>
            <a:endParaRPr/>
          </a:p>
        </p:txBody>
      </p:sp>
      <p:sp>
        <p:nvSpPr>
          <p:cNvPr id="304" name="Google Shape;304;p21"/>
          <p:cNvSpPr txBox="1"/>
          <p:nvPr/>
        </p:nvSpPr>
        <p:spPr>
          <a:xfrm>
            <a:off x="1365250" y="3035300"/>
            <a:ext cx="949325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1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Malindi</a:t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rPr b="1" i="0" lang="en-US" sz="9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Ground Station</a:t>
            </a: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1447800" y="1219200"/>
            <a:ext cx="5937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1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</a:t>
            </a:r>
            <a:endParaRPr/>
          </a:p>
        </p:txBody>
      </p:sp>
      <p:sp>
        <p:nvSpPr>
          <p:cNvPr id="306" name="Google Shape;306;p21"/>
          <p:cNvSpPr txBox="1"/>
          <p:nvPr/>
        </p:nvSpPr>
        <p:spPr>
          <a:xfrm>
            <a:off x="6934200" y="1295400"/>
            <a:ext cx="522287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1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TDRS</a:t>
            </a:r>
            <a:endParaRPr/>
          </a:p>
        </p:txBody>
      </p:sp>
      <p:sp>
        <p:nvSpPr>
          <p:cNvPr id="307" name="Google Shape;307;p21"/>
          <p:cNvSpPr txBox="1"/>
          <p:nvPr/>
        </p:nvSpPr>
        <p:spPr>
          <a:xfrm>
            <a:off x="1631950" y="1828800"/>
            <a:ext cx="1622425" cy="458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S-Band CMD/TLM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0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2.25 Mbps downlink </a:t>
            </a: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(RT &amp; PB TLM)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0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kbps uplink </a:t>
            </a: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(Normal Commanding)</a:t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4237037" y="3748087"/>
            <a:ext cx="1362075" cy="6127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1"/>
          <p:cNvSpPr/>
          <p:nvPr/>
        </p:nvSpPr>
        <p:spPr>
          <a:xfrm>
            <a:off x="6324600" y="3430587"/>
            <a:ext cx="565150" cy="2381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6324600" y="3397250"/>
            <a:ext cx="5699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NCC</a:t>
            </a:r>
            <a:endParaRPr/>
          </a:p>
        </p:txBody>
      </p:sp>
      <p:sp>
        <p:nvSpPr>
          <p:cNvPr id="311" name="Google Shape;311;p21"/>
          <p:cNvSpPr txBox="1"/>
          <p:nvPr/>
        </p:nvSpPr>
        <p:spPr>
          <a:xfrm>
            <a:off x="4238625" y="3733800"/>
            <a:ext cx="14001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</a:t>
            </a:r>
            <a:endParaRPr b="1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Operations Center</a:t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(MOC)</a:t>
            </a:r>
            <a:endParaRPr/>
          </a:p>
        </p:txBody>
      </p:sp>
      <p:sp>
        <p:nvSpPr>
          <p:cNvPr id="312" name="Google Shape;312;p21"/>
          <p:cNvSpPr/>
          <p:nvPr/>
        </p:nvSpPr>
        <p:spPr>
          <a:xfrm>
            <a:off x="3311525" y="4746625"/>
            <a:ext cx="1044575" cy="45878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3336925" y="4745037"/>
            <a:ext cx="984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</a:t>
            </a:r>
            <a:endParaRPr b="0" i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Center</a:t>
            </a:r>
            <a:endParaRPr/>
          </a:p>
        </p:txBody>
      </p:sp>
      <p:cxnSp>
        <p:nvCxnSpPr>
          <p:cNvPr id="314" name="Google Shape;314;p21"/>
          <p:cNvCxnSpPr/>
          <p:nvPr/>
        </p:nvCxnSpPr>
        <p:spPr>
          <a:xfrm>
            <a:off x="7408862" y="3287712"/>
            <a:ext cx="0" cy="66516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stealth"/>
            <a:tailEnd len="med" w="med" type="none"/>
          </a:ln>
        </p:spPr>
      </p:cxnSp>
      <p:sp>
        <p:nvSpPr>
          <p:cNvPr id="315" name="Google Shape;315;p21"/>
          <p:cNvSpPr txBox="1"/>
          <p:nvPr/>
        </p:nvSpPr>
        <p:spPr>
          <a:xfrm>
            <a:off x="6916737" y="3797300"/>
            <a:ext cx="528637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Commands</a:t>
            </a:r>
            <a:endParaRPr/>
          </a:p>
        </p:txBody>
      </p:sp>
      <p:cxnSp>
        <p:nvCxnSpPr>
          <p:cNvPr id="316" name="Google Shape;316;p21"/>
          <p:cNvCxnSpPr/>
          <p:nvPr/>
        </p:nvCxnSpPr>
        <p:spPr>
          <a:xfrm>
            <a:off x="4237037" y="2835275"/>
            <a:ext cx="80645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stealth"/>
            <a:tailEnd len="sm" w="sm" type="stealth"/>
          </a:ln>
        </p:spPr>
      </p:cxnSp>
      <p:pic>
        <p:nvPicPr>
          <p:cNvPr id="317" name="Google Shape;3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0" y="2703512"/>
            <a:ext cx="261937" cy="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1"/>
          <p:cNvSpPr/>
          <p:nvPr/>
        </p:nvSpPr>
        <p:spPr>
          <a:xfrm>
            <a:off x="1285875" y="3071812"/>
            <a:ext cx="1139825" cy="3016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4191000" y="2635250"/>
            <a:ext cx="942975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Command, H/K, Science</a:t>
            </a:r>
            <a:endParaRPr/>
          </a:p>
        </p:txBody>
      </p:sp>
      <p:cxnSp>
        <p:nvCxnSpPr>
          <p:cNvPr id="320" name="Google Shape;320;p21"/>
          <p:cNvCxnSpPr/>
          <p:nvPr/>
        </p:nvCxnSpPr>
        <p:spPr>
          <a:xfrm flipH="1">
            <a:off x="5043487" y="3133725"/>
            <a:ext cx="333375" cy="60007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stealth"/>
            <a:tailEnd len="sm" w="sm" type="stealth"/>
          </a:ln>
        </p:spPr>
      </p:cxnSp>
      <p:sp>
        <p:nvSpPr>
          <p:cNvPr id="321" name="Google Shape;321;p21"/>
          <p:cNvSpPr txBox="1"/>
          <p:nvPr/>
        </p:nvSpPr>
        <p:spPr>
          <a:xfrm>
            <a:off x="5160962" y="3586162"/>
            <a:ext cx="509587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1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Penn State</a:t>
            </a:r>
            <a:endParaRPr/>
          </a:p>
        </p:txBody>
      </p:sp>
      <p:sp>
        <p:nvSpPr>
          <p:cNvPr id="322" name="Google Shape;322;p21"/>
          <p:cNvSpPr txBox="1"/>
          <p:nvPr/>
        </p:nvSpPr>
        <p:spPr>
          <a:xfrm>
            <a:off x="6619875" y="3287712"/>
            <a:ext cx="3746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1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GSFC</a:t>
            </a:r>
            <a:endParaRPr/>
          </a:p>
        </p:txBody>
      </p:sp>
      <p:sp>
        <p:nvSpPr>
          <p:cNvPr id="323" name="Google Shape;323;p21"/>
          <p:cNvSpPr txBox="1"/>
          <p:nvPr/>
        </p:nvSpPr>
        <p:spPr>
          <a:xfrm>
            <a:off x="5376862" y="2609850"/>
            <a:ext cx="442912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1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Houston</a:t>
            </a:r>
            <a:endParaRPr/>
          </a:p>
        </p:txBody>
      </p:sp>
      <p:sp>
        <p:nvSpPr>
          <p:cNvPr id="324" name="Google Shape;324;p21"/>
          <p:cNvSpPr/>
          <p:nvPr/>
        </p:nvSpPr>
        <p:spPr>
          <a:xfrm>
            <a:off x="7537450" y="4779962"/>
            <a:ext cx="711200" cy="254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21"/>
          <p:cNvSpPr/>
          <p:nvPr/>
        </p:nvSpPr>
        <p:spPr>
          <a:xfrm>
            <a:off x="7535862" y="5218112"/>
            <a:ext cx="711200" cy="254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21"/>
          <p:cNvSpPr/>
          <p:nvPr/>
        </p:nvSpPr>
        <p:spPr>
          <a:xfrm>
            <a:off x="7534275" y="5611812"/>
            <a:ext cx="711200" cy="254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21"/>
          <p:cNvSpPr txBox="1"/>
          <p:nvPr/>
        </p:nvSpPr>
        <p:spPr>
          <a:xfrm>
            <a:off x="7621587" y="5194300"/>
            <a:ext cx="5810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Optical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Telescopes</a:t>
            </a:r>
            <a:endParaRPr/>
          </a:p>
        </p:txBody>
      </p:sp>
      <p:sp>
        <p:nvSpPr>
          <p:cNvPr id="328" name="Google Shape;328;p21"/>
          <p:cNvSpPr txBox="1"/>
          <p:nvPr/>
        </p:nvSpPr>
        <p:spPr>
          <a:xfrm>
            <a:off x="7597775" y="5581650"/>
            <a:ext cx="5810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Telescopes</a:t>
            </a:r>
            <a:endParaRPr/>
          </a:p>
        </p:txBody>
      </p:sp>
      <p:cxnSp>
        <p:nvCxnSpPr>
          <p:cNvPr id="329" name="Google Shape;329;p21"/>
          <p:cNvCxnSpPr/>
          <p:nvPr/>
        </p:nvCxnSpPr>
        <p:spPr>
          <a:xfrm>
            <a:off x="4191000" y="6243637"/>
            <a:ext cx="441325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0" name="Google Shape;330;p21"/>
          <p:cNvCxnSpPr/>
          <p:nvPr/>
        </p:nvCxnSpPr>
        <p:spPr>
          <a:xfrm rot="10800000">
            <a:off x="8597900" y="4900612"/>
            <a:ext cx="0" cy="1347787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1" name="Google Shape;331;p21"/>
          <p:cNvCxnSpPr/>
          <p:nvPr/>
        </p:nvCxnSpPr>
        <p:spPr>
          <a:xfrm>
            <a:off x="8240712" y="5341937"/>
            <a:ext cx="365125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2" name="Google Shape;332;p21"/>
          <p:cNvCxnSpPr/>
          <p:nvPr/>
        </p:nvCxnSpPr>
        <p:spPr>
          <a:xfrm rot="10800000">
            <a:off x="4191000" y="5210175"/>
            <a:ext cx="0" cy="1038225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sm" w="sm" type="stealth"/>
          </a:ln>
        </p:spPr>
      </p:cxnSp>
      <p:cxnSp>
        <p:nvCxnSpPr>
          <p:cNvPr id="333" name="Google Shape;333;p21"/>
          <p:cNvCxnSpPr/>
          <p:nvPr/>
        </p:nvCxnSpPr>
        <p:spPr>
          <a:xfrm>
            <a:off x="7024687" y="4900612"/>
            <a:ext cx="506412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sm" w="sm" type="stealth"/>
          </a:ln>
        </p:spPr>
      </p:cxnSp>
      <p:cxnSp>
        <p:nvCxnSpPr>
          <p:cNvPr id="334" name="Google Shape;334;p21"/>
          <p:cNvCxnSpPr/>
          <p:nvPr/>
        </p:nvCxnSpPr>
        <p:spPr>
          <a:xfrm>
            <a:off x="7254875" y="5738812"/>
            <a:ext cx="277812" cy="1587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sm" w="sm" type="stealth"/>
          </a:ln>
        </p:spPr>
      </p:cxnSp>
      <p:cxnSp>
        <p:nvCxnSpPr>
          <p:cNvPr id="335" name="Google Shape;335;p21"/>
          <p:cNvCxnSpPr/>
          <p:nvPr/>
        </p:nvCxnSpPr>
        <p:spPr>
          <a:xfrm>
            <a:off x="7261225" y="5346700"/>
            <a:ext cx="269875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sm" w="sm" type="stealth"/>
          </a:ln>
        </p:spPr>
      </p:cxnSp>
      <p:sp>
        <p:nvSpPr>
          <p:cNvPr id="336" name="Google Shape;336;p21"/>
          <p:cNvSpPr txBox="1"/>
          <p:nvPr/>
        </p:nvSpPr>
        <p:spPr>
          <a:xfrm>
            <a:off x="3238500" y="4387850"/>
            <a:ext cx="87630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Pass-Oriented L0 Data</a:t>
            </a:r>
            <a:endParaRPr/>
          </a:p>
        </p:txBody>
      </p:sp>
      <p:cxnSp>
        <p:nvCxnSpPr>
          <p:cNvPr id="337" name="Google Shape;337;p21"/>
          <p:cNvCxnSpPr/>
          <p:nvPr/>
        </p:nvCxnSpPr>
        <p:spPr>
          <a:xfrm rot="10800000">
            <a:off x="1071562" y="4262437"/>
            <a:ext cx="3167062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stealth"/>
            <a:tailEnd len="med" w="med" type="none"/>
          </a:ln>
        </p:spPr>
      </p:cxnSp>
      <p:sp>
        <p:nvSpPr>
          <p:cNvPr id="338" name="Google Shape;338;p21"/>
          <p:cNvSpPr txBox="1"/>
          <p:nvPr/>
        </p:nvSpPr>
        <p:spPr>
          <a:xfrm>
            <a:off x="3373437" y="5578475"/>
            <a:ext cx="741362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Quick-Look &amp;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Data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(FITS)</a:t>
            </a:r>
            <a:endParaRPr/>
          </a:p>
        </p:txBody>
      </p:sp>
      <p:sp>
        <p:nvSpPr>
          <p:cNvPr id="339" name="Google Shape;339;p21"/>
          <p:cNvSpPr txBox="1"/>
          <p:nvPr/>
        </p:nvSpPr>
        <p:spPr>
          <a:xfrm>
            <a:off x="1025525" y="4264025"/>
            <a:ext cx="8953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Requests for ToOs &amp;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Coordinated Observing</a:t>
            </a:r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5678487" y="6216650"/>
            <a:ext cx="798512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 Results</a:t>
            </a:r>
            <a:endParaRPr/>
          </a:p>
        </p:txBody>
      </p:sp>
      <p:cxnSp>
        <p:nvCxnSpPr>
          <p:cNvPr id="341" name="Google Shape;341;p21"/>
          <p:cNvCxnSpPr/>
          <p:nvPr/>
        </p:nvCxnSpPr>
        <p:spPr>
          <a:xfrm>
            <a:off x="4902200" y="4360862"/>
            <a:ext cx="0" cy="935037"/>
          </a:xfrm>
          <a:prstGeom prst="straightConnector1">
            <a:avLst/>
          </a:prstGeom>
          <a:noFill/>
          <a:ln cap="flat" cmpd="sng" w="12700">
            <a:solidFill>
              <a:srgbClr val="009900"/>
            </a:solidFill>
            <a:prstDash val="solid"/>
            <a:miter lim="800000"/>
            <a:headEnd len="sm" w="sm" type="stealth"/>
            <a:tailEnd len="sm" w="sm" type="stealth"/>
          </a:ln>
        </p:spPr>
      </p:cxnSp>
      <p:cxnSp>
        <p:nvCxnSpPr>
          <p:cNvPr id="342" name="Google Shape;342;p21"/>
          <p:cNvCxnSpPr/>
          <p:nvPr/>
        </p:nvCxnSpPr>
        <p:spPr>
          <a:xfrm rot="10800000">
            <a:off x="1076325" y="5578475"/>
            <a:ext cx="396875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43" name="Google Shape;343;p21"/>
          <p:cNvCxnSpPr/>
          <p:nvPr/>
        </p:nvCxnSpPr>
        <p:spPr>
          <a:xfrm>
            <a:off x="1716087" y="4984750"/>
            <a:ext cx="338137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44" name="Google Shape;344;p21"/>
          <p:cNvSpPr txBox="1"/>
          <p:nvPr/>
        </p:nvSpPr>
        <p:spPr>
          <a:xfrm>
            <a:off x="8072437" y="4678362"/>
            <a:ext cx="519112" cy="16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imes New Roman"/>
              <a:buNone/>
            </a:pPr>
            <a:r>
              <a:rPr b="0" i="1" lang="en-US" sz="5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Chandra</a:t>
            </a:r>
            <a:endParaRPr/>
          </a:p>
        </p:txBody>
      </p:sp>
      <p:sp>
        <p:nvSpPr>
          <p:cNvPr id="345" name="Google Shape;345;p21"/>
          <p:cNvSpPr txBox="1"/>
          <p:nvPr/>
        </p:nvSpPr>
        <p:spPr>
          <a:xfrm>
            <a:off x="8077200" y="5133975"/>
            <a:ext cx="411162" cy="16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imes New Roman"/>
              <a:buNone/>
            </a:pPr>
            <a:r>
              <a:rPr b="0" i="1" lang="en-US" sz="5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HET</a:t>
            </a:r>
            <a:endParaRPr/>
          </a:p>
        </p:txBody>
      </p:sp>
      <p:sp>
        <p:nvSpPr>
          <p:cNvPr id="346" name="Google Shape;346;p21"/>
          <p:cNvSpPr txBox="1"/>
          <p:nvPr/>
        </p:nvSpPr>
        <p:spPr>
          <a:xfrm>
            <a:off x="8102600" y="5553075"/>
            <a:ext cx="403225" cy="16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imes New Roman"/>
              <a:buNone/>
            </a:pPr>
            <a:r>
              <a:rPr b="0" i="1" lang="en-US" sz="5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VLA</a:t>
            </a:r>
            <a:endParaRPr/>
          </a:p>
        </p:txBody>
      </p:sp>
      <p:sp>
        <p:nvSpPr>
          <p:cNvPr id="347" name="Google Shape;347;p21"/>
          <p:cNvSpPr txBox="1"/>
          <p:nvPr/>
        </p:nvSpPr>
        <p:spPr>
          <a:xfrm>
            <a:off x="6954837" y="1814512"/>
            <a:ext cx="127793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Alerts,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TOO Commanding,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Contingency H/K,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Tracking</a:t>
            </a:r>
            <a:endParaRPr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1981200" y="4826000"/>
            <a:ext cx="827087" cy="341312"/>
            <a:chOff x="1834" y="2764"/>
            <a:chExt cx="521" cy="215"/>
          </a:xfrm>
        </p:grpSpPr>
        <p:sp>
          <p:nvSpPr>
            <p:cNvPr id="349" name="Google Shape;349;p21"/>
            <p:cNvSpPr/>
            <p:nvPr/>
          </p:nvSpPr>
          <p:spPr>
            <a:xfrm>
              <a:off x="1880" y="2766"/>
              <a:ext cx="429" cy="213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0" name="Google Shape;350;p21"/>
            <p:cNvSpPr txBox="1"/>
            <p:nvPr/>
          </p:nvSpPr>
          <p:spPr>
            <a:xfrm>
              <a:off x="1834" y="2764"/>
              <a:ext cx="52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Times New Roman"/>
                <a:buNone/>
              </a:pPr>
              <a:r>
                <a:rPr b="1" i="0" lang="en-US" sz="8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Swift</a:t>
              </a:r>
              <a:endParaRPr b="1" i="1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Times New Roman"/>
                <a:buNone/>
              </a:pPr>
              <a:r>
                <a:rPr b="1" i="0" lang="en-US" sz="8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Science Center</a:t>
              </a:r>
              <a:endParaRPr/>
            </a:p>
          </p:txBody>
        </p:sp>
      </p:grpSp>
      <p:sp>
        <p:nvSpPr>
          <p:cNvPr id="351" name="Google Shape;351;p21"/>
          <p:cNvSpPr txBox="1"/>
          <p:nvPr/>
        </p:nvSpPr>
        <p:spPr>
          <a:xfrm>
            <a:off x="1330325" y="4722812"/>
            <a:ext cx="64293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Tools</a:t>
            </a:r>
            <a:endParaRPr/>
          </a:p>
        </p:txBody>
      </p:sp>
      <p:cxnSp>
        <p:nvCxnSpPr>
          <p:cNvPr id="352" name="Google Shape;352;p21"/>
          <p:cNvCxnSpPr/>
          <p:nvPr/>
        </p:nvCxnSpPr>
        <p:spPr>
          <a:xfrm rot="10800000">
            <a:off x="5607050" y="4248150"/>
            <a:ext cx="1998662" cy="317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sm" w="sm" type="stealth"/>
          </a:ln>
        </p:spPr>
      </p:cxnSp>
      <p:cxnSp>
        <p:nvCxnSpPr>
          <p:cNvPr id="353" name="Google Shape;353;p21"/>
          <p:cNvCxnSpPr/>
          <p:nvPr/>
        </p:nvCxnSpPr>
        <p:spPr>
          <a:xfrm flipH="1">
            <a:off x="6761162" y="4248150"/>
            <a:ext cx="1587" cy="32861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oval"/>
            <a:tailEnd len="sm" w="sm" type="stealth"/>
          </a:ln>
        </p:spPr>
      </p:cxnSp>
      <p:sp>
        <p:nvSpPr>
          <p:cNvPr id="354" name="Google Shape;354;p21"/>
          <p:cNvSpPr txBox="1"/>
          <p:nvPr/>
        </p:nvSpPr>
        <p:spPr>
          <a:xfrm>
            <a:off x="7586662" y="3762375"/>
            <a:ext cx="4730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H/K</a:t>
            </a:r>
            <a:endParaRPr/>
          </a:p>
        </p:txBody>
      </p:sp>
      <p:cxnSp>
        <p:nvCxnSpPr>
          <p:cNvPr id="355" name="Google Shape;355;p21"/>
          <p:cNvCxnSpPr/>
          <p:nvPr/>
        </p:nvCxnSpPr>
        <p:spPr>
          <a:xfrm>
            <a:off x="7261225" y="4906962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56" name="Google Shape;356;p21"/>
          <p:cNvSpPr txBox="1"/>
          <p:nvPr/>
        </p:nvSpPr>
        <p:spPr>
          <a:xfrm>
            <a:off x="2452687" y="5365750"/>
            <a:ext cx="833437" cy="3873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HEASARC</a:t>
            </a:r>
            <a:endParaRPr/>
          </a:p>
        </p:txBody>
      </p:sp>
      <p:grpSp>
        <p:nvGrpSpPr>
          <p:cNvPr id="357" name="Google Shape;357;p21"/>
          <p:cNvGrpSpPr/>
          <p:nvPr/>
        </p:nvGrpSpPr>
        <p:grpSpPr>
          <a:xfrm>
            <a:off x="3298825" y="5218112"/>
            <a:ext cx="177800" cy="1068387"/>
            <a:chOff x="2312" y="3279"/>
            <a:chExt cx="112" cy="673"/>
          </a:xfrm>
        </p:grpSpPr>
        <p:cxnSp>
          <p:nvCxnSpPr>
            <p:cNvPr id="358" name="Google Shape;358;p21"/>
            <p:cNvCxnSpPr/>
            <p:nvPr/>
          </p:nvCxnSpPr>
          <p:spPr>
            <a:xfrm>
              <a:off x="2418" y="3279"/>
              <a:ext cx="0" cy="673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9" name="Google Shape;359;p21"/>
            <p:cNvCxnSpPr/>
            <p:nvPr/>
          </p:nvCxnSpPr>
          <p:spPr>
            <a:xfrm rot="10800000">
              <a:off x="2318" y="3948"/>
              <a:ext cx="106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med" w="med" type="none"/>
              <a:tailEnd len="sm" w="sm" type="stealth"/>
            </a:ln>
          </p:spPr>
        </p:cxnSp>
        <p:cxnSp>
          <p:nvCxnSpPr>
            <p:cNvPr id="360" name="Google Shape;360;p21"/>
            <p:cNvCxnSpPr/>
            <p:nvPr/>
          </p:nvCxnSpPr>
          <p:spPr>
            <a:xfrm rot="10800000">
              <a:off x="2312" y="3759"/>
              <a:ext cx="108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med" w="med" type="none"/>
              <a:tailEnd len="sm" w="sm" type="stealth"/>
            </a:ln>
          </p:spPr>
        </p:cxnSp>
        <p:cxnSp>
          <p:nvCxnSpPr>
            <p:cNvPr id="361" name="Google Shape;361;p21"/>
            <p:cNvCxnSpPr/>
            <p:nvPr/>
          </p:nvCxnSpPr>
          <p:spPr>
            <a:xfrm rot="10800000">
              <a:off x="2316" y="3508"/>
              <a:ext cx="104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med" w="med" type="none"/>
              <a:tailEnd len="sm" w="sm" type="stealth"/>
            </a:ln>
          </p:spPr>
        </p:cxnSp>
      </p:grpSp>
      <p:cxnSp>
        <p:nvCxnSpPr>
          <p:cNvPr id="362" name="Google Shape;362;p21"/>
          <p:cNvCxnSpPr/>
          <p:nvPr/>
        </p:nvCxnSpPr>
        <p:spPr>
          <a:xfrm>
            <a:off x="2743200" y="4981575"/>
            <a:ext cx="555625" cy="3175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stealth"/>
            <a:tailEnd len="sm" w="sm" type="stealth"/>
          </a:ln>
        </p:spPr>
      </p:cxnSp>
      <p:cxnSp>
        <p:nvCxnSpPr>
          <p:cNvPr id="363" name="Google Shape;363;p21"/>
          <p:cNvCxnSpPr/>
          <p:nvPr/>
        </p:nvCxnSpPr>
        <p:spPr>
          <a:xfrm>
            <a:off x="1717675" y="4984750"/>
            <a:ext cx="3175" cy="45085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sm" w="sm" type="stealth"/>
          </a:ln>
        </p:spPr>
      </p:cxnSp>
      <p:cxnSp>
        <p:nvCxnSpPr>
          <p:cNvPr id="364" name="Google Shape;364;p21"/>
          <p:cNvCxnSpPr/>
          <p:nvPr/>
        </p:nvCxnSpPr>
        <p:spPr>
          <a:xfrm rot="10800000">
            <a:off x="1076325" y="4264025"/>
            <a:ext cx="0" cy="1908175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65" name="Google Shape;365;p21"/>
          <p:cNvSpPr txBox="1"/>
          <p:nvPr/>
        </p:nvSpPr>
        <p:spPr>
          <a:xfrm>
            <a:off x="2428875" y="4673600"/>
            <a:ext cx="409575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1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GSFC</a:t>
            </a:r>
            <a:endParaRPr/>
          </a:p>
        </p:txBody>
      </p:sp>
      <p:sp>
        <p:nvSpPr>
          <p:cNvPr id="366" name="Google Shape;366;p21"/>
          <p:cNvSpPr txBox="1"/>
          <p:nvPr/>
        </p:nvSpPr>
        <p:spPr>
          <a:xfrm>
            <a:off x="4032250" y="4576762"/>
            <a:ext cx="4762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1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GSFC</a:t>
            </a:r>
            <a:endParaRPr/>
          </a:p>
        </p:txBody>
      </p:sp>
      <p:sp>
        <p:nvSpPr>
          <p:cNvPr id="367" name="Google Shape;367;p21"/>
          <p:cNvSpPr txBox="1"/>
          <p:nvPr/>
        </p:nvSpPr>
        <p:spPr>
          <a:xfrm>
            <a:off x="7372350" y="6267450"/>
            <a:ext cx="1152525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5, 2002 Revision J</a:t>
            </a:r>
            <a:endParaRPr/>
          </a:p>
        </p:txBody>
      </p:sp>
      <p:sp>
        <p:nvSpPr>
          <p:cNvPr id="368" name="Google Shape;368;p21"/>
          <p:cNvSpPr/>
          <p:nvPr/>
        </p:nvSpPr>
        <p:spPr>
          <a:xfrm>
            <a:off x="6503987" y="4587875"/>
            <a:ext cx="533400" cy="457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6503987" y="4765675"/>
            <a:ext cx="52228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GCN</a:t>
            </a:r>
            <a:endParaRPr/>
          </a:p>
        </p:txBody>
      </p:sp>
      <p:sp>
        <p:nvSpPr>
          <p:cNvPr id="370" name="Google Shape;370;p21"/>
          <p:cNvSpPr txBox="1"/>
          <p:nvPr/>
        </p:nvSpPr>
        <p:spPr>
          <a:xfrm>
            <a:off x="6724650" y="4435475"/>
            <a:ext cx="3746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1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GSFC</a:t>
            </a:r>
            <a:endParaRPr/>
          </a:p>
        </p:txBody>
      </p:sp>
      <p:cxnSp>
        <p:nvCxnSpPr>
          <p:cNvPr id="371" name="Google Shape;371;p21"/>
          <p:cNvCxnSpPr/>
          <p:nvPr/>
        </p:nvCxnSpPr>
        <p:spPr>
          <a:xfrm>
            <a:off x="6503987" y="4752975"/>
            <a:ext cx="53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72" name="Google Shape;372;p21"/>
          <p:cNvSpPr txBox="1"/>
          <p:nvPr/>
        </p:nvSpPr>
        <p:spPr>
          <a:xfrm>
            <a:off x="6440487" y="4549775"/>
            <a:ext cx="6540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rPr b="0" i="0" lang="en-US" sz="9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</a:t>
            </a:r>
            <a:endParaRPr/>
          </a:p>
        </p:txBody>
      </p:sp>
      <p:grpSp>
        <p:nvGrpSpPr>
          <p:cNvPr id="373" name="Google Shape;373;p21"/>
          <p:cNvGrpSpPr/>
          <p:nvPr/>
        </p:nvGrpSpPr>
        <p:grpSpPr>
          <a:xfrm>
            <a:off x="6172200" y="1143000"/>
            <a:ext cx="750887" cy="679450"/>
            <a:chOff x="973" y="768"/>
            <a:chExt cx="473" cy="428"/>
          </a:xfrm>
        </p:grpSpPr>
        <p:cxnSp>
          <p:nvCxnSpPr>
            <p:cNvPr id="374" name="Google Shape;374;p21"/>
            <p:cNvCxnSpPr/>
            <p:nvPr/>
          </p:nvCxnSpPr>
          <p:spPr>
            <a:xfrm rot="10800000">
              <a:off x="1349" y="792"/>
              <a:ext cx="3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5" name="Google Shape;375;p21"/>
            <p:cNvCxnSpPr/>
            <p:nvPr/>
          </p:nvCxnSpPr>
          <p:spPr>
            <a:xfrm rot="10800000">
              <a:off x="1280" y="792"/>
              <a:ext cx="31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6" name="Google Shape;376;p21"/>
            <p:cNvSpPr/>
            <p:nvPr/>
          </p:nvSpPr>
          <p:spPr>
            <a:xfrm>
              <a:off x="1013" y="1085"/>
              <a:ext cx="162" cy="111"/>
            </a:xfrm>
            <a:custGeom>
              <a:rect b="b" l="l" r="r" t="t"/>
              <a:pathLst>
                <a:path extrusionOk="0" h="111" w="162">
                  <a:moveTo>
                    <a:pt x="0" y="64"/>
                  </a:moveTo>
                  <a:lnTo>
                    <a:pt x="54" y="0"/>
                  </a:lnTo>
                  <a:lnTo>
                    <a:pt x="161" y="46"/>
                  </a:lnTo>
                  <a:lnTo>
                    <a:pt x="111" y="110"/>
                  </a:lnTo>
                  <a:lnTo>
                    <a:pt x="0" y="64"/>
                  </a:lnTo>
                </a:path>
              </a:pathLst>
            </a:custGeom>
            <a:solidFill>
              <a:srgbClr val="B3B3B3"/>
            </a:solidFill>
            <a:ln cap="rnd" cmpd="sng" w="12700">
              <a:solidFill>
                <a:srgbClr val="B3B3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1244" y="768"/>
              <a:ext cx="195" cy="137"/>
            </a:xfrm>
            <a:custGeom>
              <a:rect b="b" l="l" r="r" t="t"/>
              <a:pathLst>
                <a:path extrusionOk="0" h="137" w="195">
                  <a:moveTo>
                    <a:pt x="0" y="84"/>
                  </a:moveTo>
                  <a:lnTo>
                    <a:pt x="69" y="0"/>
                  </a:lnTo>
                  <a:lnTo>
                    <a:pt x="194" y="53"/>
                  </a:lnTo>
                  <a:lnTo>
                    <a:pt x="125" y="136"/>
                  </a:lnTo>
                  <a:lnTo>
                    <a:pt x="0" y="84"/>
                  </a:lnTo>
                </a:path>
              </a:pathLst>
            </a:custGeom>
            <a:solidFill>
              <a:srgbClr val="B3B3B3"/>
            </a:solidFill>
            <a:ln cap="rnd" cmpd="sng" w="12700">
              <a:solidFill>
                <a:srgbClr val="B3B3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78" name="Google Shape;378;p21"/>
            <p:cNvCxnSpPr/>
            <p:nvPr/>
          </p:nvCxnSpPr>
          <p:spPr>
            <a:xfrm>
              <a:off x="1168" y="1040"/>
              <a:ext cx="38" cy="2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9" name="Google Shape;379;p21"/>
            <p:cNvSpPr/>
            <p:nvPr/>
          </p:nvSpPr>
          <p:spPr>
            <a:xfrm>
              <a:off x="1161" y="975"/>
              <a:ext cx="97" cy="62"/>
            </a:xfrm>
            <a:custGeom>
              <a:rect b="b" l="l" r="r" t="t"/>
              <a:pathLst>
                <a:path extrusionOk="0" h="62" w="97">
                  <a:moveTo>
                    <a:pt x="7" y="58"/>
                  </a:moveTo>
                  <a:lnTo>
                    <a:pt x="0" y="47"/>
                  </a:lnTo>
                  <a:lnTo>
                    <a:pt x="4" y="20"/>
                  </a:lnTo>
                  <a:lnTo>
                    <a:pt x="48" y="0"/>
                  </a:lnTo>
                  <a:lnTo>
                    <a:pt x="89" y="17"/>
                  </a:lnTo>
                  <a:lnTo>
                    <a:pt x="96" y="31"/>
                  </a:lnTo>
                  <a:lnTo>
                    <a:pt x="52" y="14"/>
                  </a:lnTo>
                  <a:lnTo>
                    <a:pt x="7" y="34"/>
                  </a:lnTo>
                  <a:lnTo>
                    <a:pt x="7" y="61"/>
                  </a:lnTo>
                  <a:lnTo>
                    <a:pt x="0" y="47"/>
                  </a:lnTo>
                  <a:lnTo>
                    <a:pt x="7" y="58"/>
                  </a:lnTo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1158" y="974"/>
              <a:ext cx="102" cy="63"/>
            </a:xfrm>
            <a:custGeom>
              <a:rect b="b" l="l" r="r" t="t"/>
              <a:pathLst>
                <a:path extrusionOk="0" h="63" w="102">
                  <a:moveTo>
                    <a:pt x="8" y="59"/>
                  </a:moveTo>
                  <a:lnTo>
                    <a:pt x="0" y="48"/>
                  </a:lnTo>
                  <a:lnTo>
                    <a:pt x="4" y="21"/>
                  </a:lnTo>
                  <a:lnTo>
                    <a:pt x="50" y="0"/>
                  </a:lnTo>
                  <a:lnTo>
                    <a:pt x="93" y="17"/>
                  </a:lnTo>
                  <a:lnTo>
                    <a:pt x="101" y="31"/>
                  </a:lnTo>
                  <a:lnTo>
                    <a:pt x="54" y="14"/>
                  </a:lnTo>
                  <a:lnTo>
                    <a:pt x="8" y="34"/>
                  </a:lnTo>
                  <a:lnTo>
                    <a:pt x="8" y="62"/>
                  </a:lnTo>
                  <a:lnTo>
                    <a:pt x="0" y="48"/>
                  </a:lnTo>
                </a:path>
              </a:pathLst>
            </a:custGeom>
            <a:noFill/>
            <a:ln cap="rnd" cmpd="sng" w="12700">
              <a:solidFill>
                <a:srgbClr val="B3B3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81" name="Google Shape;381;p21"/>
            <p:cNvCxnSpPr/>
            <p:nvPr/>
          </p:nvCxnSpPr>
          <p:spPr>
            <a:xfrm flipH="1" rot="10800000">
              <a:off x="1161" y="971"/>
              <a:ext cx="39" cy="1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2" name="Google Shape;382;p21"/>
            <p:cNvCxnSpPr/>
            <p:nvPr/>
          </p:nvCxnSpPr>
          <p:spPr>
            <a:xfrm rot="10800000">
              <a:off x="1161" y="995"/>
              <a:ext cx="4" cy="1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3" name="Google Shape;383;p21"/>
            <p:cNvCxnSpPr/>
            <p:nvPr/>
          </p:nvCxnSpPr>
          <p:spPr>
            <a:xfrm rot="10800000">
              <a:off x="1157" y="990"/>
              <a:ext cx="0" cy="24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4" name="Google Shape;384;p21"/>
            <p:cNvCxnSpPr/>
            <p:nvPr/>
          </p:nvCxnSpPr>
          <p:spPr>
            <a:xfrm>
              <a:off x="1168" y="1040"/>
              <a:ext cx="38" cy="2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5" name="Google Shape;385;p21"/>
            <p:cNvCxnSpPr/>
            <p:nvPr/>
          </p:nvCxnSpPr>
          <p:spPr>
            <a:xfrm flipH="1" rot="10800000">
              <a:off x="1185" y="1036"/>
              <a:ext cx="21" cy="2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6" name="Google Shape;386;p21"/>
            <p:cNvSpPr/>
            <p:nvPr/>
          </p:nvSpPr>
          <p:spPr>
            <a:xfrm>
              <a:off x="1134" y="1067"/>
              <a:ext cx="72" cy="4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1136" y="1061"/>
              <a:ext cx="69" cy="54"/>
            </a:xfrm>
            <a:custGeom>
              <a:rect b="b" l="l" r="r" t="t"/>
              <a:pathLst>
                <a:path extrusionOk="0" h="54" w="69">
                  <a:moveTo>
                    <a:pt x="0" y="42"/>
                  </a:moveTo>
                  <a:lnTo>
                    <a:pt x="0" y="42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4" y="21"/>
                  </a:lnTo>
                  <a:lnTo>
                    <a:pt x="7" y="14"/>
                  </a:lnTo>
                  <a:lnTo>
                    <a:pt x="11" y="10"/>
                  </a:lnTo>
                  <a:lnTo>
                    <a:pt x="19" y="7"/>
                  </a:lnTo>
                  <a:lnTo>
                    <a:pt x="23" y="3"/>
                  </a:lnTo>
                  <a:lnTo>
                    <a:pt x="27" y="3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57" y="3"/>
                  </a:lnTo>
                  <a:lnTo>
                    <a:pt x="64" y="7"/>
                  </a:lnTo>
                  <a:lnTo>
                    <a:pt x="64" y="10"/>
                  </a:lnTo>
                  <a:lnTo>
                    <a:pt x="68" y="14"/>
                  </a:lnTo>
                  <a:lnTo>
                    <a:pt x="68" y="18"/>
                  </a:lnTo>
                  <a:lnTo>
                    <a:pt x="68" y="25"/>
                  </a:lnTo>
                  <a:lnTo>
                    <a:pt x="68" y="28"/>
                  </a:lnTo>
                  <a:lnTo>
                    <a:pt x="64" y="32"/>
                  </a:lnTo>
                  <a:lnTo>
                    <a:pt x="61" y="39"/>
                  </a:lnTo>
                  <a:lnTo>
                    <a:pt x="49" y="46"/>
                  </a:lnTo>
                  <a:lnTo>
                    <a:pt x="46" y="46"/>
                  </a:lnTo>
                  <a:lnTo>
                    <a:pt x="38" y="50"/>
                  </a:lnTo>
                  <a:lnTo>
                    <a:pt x="27" y="53"/>
                  </a:lnTo>
                  <a:lnTo>
                    <a:pt x="19" y="53"/>
                  </a:lnTo>
                  <a:lnTo>
                    <a:pt x="15" y="53"/>
                  </a:lnTo>
                  <a:lnTo>
                    <a:pt x="4" y="46"/>
                  </a:lnTo>
                  <a:lnTo>
                    <a:pt x="0" y="42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88" name="Google Shape;388;p21"/>
            <p:cNvCxnSpPr/>
            <p:nvPr/>
          </p:nvCxnSpPr>
          <p:spPr>
            <a:xfrm flipH="1" rot="10800000">
              <a:off x="1130" y="1038"/>
              <a:ext cx="42" cy="54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9" name="Google Shape;389;p21"/>
            <p:cNvCxnSpPr/>
            <p:nvPr/>
          </p:nvCxnSpPr>
          <p:spPr>
            <a:xfrm>
              <a:off x="1140" y="1106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0" name="Google Shape;390;p21"/>
            <p:cNvSpPr/>
            <p:nvPr/>
          </p:nvSpPr>
          <p:spPr>
            <a:xfrm>
              <a:off x="1179" y="1028"/>
              <a:ext cx="43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1178" y="1027"/>
              <a:ext cx="43" cy="29"/>
            </a:xfrm>
            <a:custGeom>
              <a:rect b="b" l="l" r="r" t="t"/>
              <a:pathLst>
                <a:path extrusionOk="0" h="29" w="43">
                  <a:moveTo>
                    <a:pt x="0" y="21"/>
                  </a:moveTo>
                  <a:lnTo>
                    <a:pt x="0" y="21"/>
                  </a:lnTo>
                  <a:lnTo>
                    <a:pt x="4" y="14"/>
                  </a:lnTo>
                  <a:lnTo>
                    <a:pt x="4" y="10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3"/>
                  </a:lnTo>
                  <a:lnTo>
                    <a:pt x="42" y="7"/>
                  </a:lnTo>
                  <a:lnTo>
                    <a:pt x="42" y="10"/>
                  </a:lnTo>
                  <a:lnTo>
                    <a:pt x="42" y="18"/>
                  </a:lnTo>
                  <a:lnTo>
                    <a:pt x="38" y="18"/>
                  </a:lnTo>
                  <a:lnTo>
                    <a:pt x="38" y="21"/>
                  </a:lnTo>
                  <a:lnTo>
                    <a:pt x="30" y="28"/>
                  </a:lnTo>
                  <a:lnTo>
                    <a:pt x="27" y="28"/>
                  </a:lnTo>
                  <a:lnTo>
                    <a:pt x="23" y="28"/>
                  </a:lnTo>
                  <a:lnTo>
                    <a:pt x="15" y="28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4" y="25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92" name="Google Shape;392;p21"/>
            <p:cNvCxnSpPr/>
            <p:nvPr/>
          </p:nvCxnSpPr>
          <p:spPr>
            <a:xfrm rot="10800000">
              <a:off x="1168" y="1010"/>
              <a:ext cx="0" cy="2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3" name="Google Shape;393;p21"/>
            <p:cNvCxnSpPr/>
            <p:nvPr/>
          </p:nvCxnSpPr>
          <p:spPr>
            <a:xfrm flipH="1" rot="10800000">
              <a:off x="1174" y="990"/>
              <a:ext cx="37" cy="1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4" name="Google Shape;394;p21"/>
            <p:cNvCxnSpPr/>
            <p:nvPr/>
          </p:nvCxnSpPr>
          <p:spPr>
            <a:xfrm>
              <a:off x="1217" y="990"/>
              <a:ext cx="37" cy="1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5" name="Google Shape;395;p21"/>
            <p:cNvCxnSpPr/>
            <p:nvPr/>
          </p:nvCxnSpPr>
          <p:spPr>
            <a:xfrm>
              <a:off x="1259" y="1023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6" name="Google Shape;396;p21"/>
            <p:cNvCxnSpPr/>
            <p:nvPr/>
          </p:nvCxnSpPr>
          <p:spPr>
            <a:xfrm>
              <a:off x="1207" y="966"/>
              <a:ext cx="19" cy="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7" name="Google Shape;397;p21"/>
            <p:cNvCxnSpPr/>
            <p:nvPr/>
          </p:nvCxnSpPr>
          <p:spPr>
            <a:xfrm>
              <a:off x="1249" y="986"/>
              <a:ext cx="11" cy="2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8" name="Google Shape;398;p21"/>
            <p:cNvCxnSpPr/>
            <p:nvPr/>
          </p:nvCxnSpPr>
          <p:spPr>
            <a:xfrm>
              <a:off x="1203" y="968"/>
              <a:ext cx="11" cy="2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9" name="Google Shape;399;p21"/>
            <p:cNvCxnSpPr/>
            <p:nvPr/>
          </p:nvCxnSpPr>
          <p:spPr>
            <a:xfrm>
              <a:off x="1157" y="1018"/>
              <a:ext cx="11" cy="2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0" name="Google Shape;400;p21"/>
            <p:cNvCxnSpPr/>
            <p:nvPr/>
          </p:nvCxnSpPr>
          <p:spPr>
            <a:xfrm flipH="1" rot="10800000">
              <a:off x="1215" y="1043"/>
              <a:ext cx="34" cy="1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1" name="Google Shape;401;p21"/>
            <p:cNvCxnSpPr/>
            <p:nvPr/>
          </p:nvCxnSpPr>
          <p:spPr>
            <a:xfrm>
              <a:off x="1164" y="1081"/>
              <a:ext cx="10" cy="2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2" name="Google Shape;402;p21"/>
            <p:cNvCxnSpPr/>
            <p:nvPr/>
          </p:nvCxnSpPr>
          <p:spPr>
            <a:xfrm flipH="1" rot="10800000">
              <a:off x="1179" y="1080"/>
              <a:ext cx="12" cy="2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1162" y="1098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4" name="Google Shape;404;p21"/>
            <p:cNvCxnSpPr/>
            <p:nvPr/>
          </p:nvCxnSpPr>
          <p:spPr>
            <a:xfrm rot="10800000">
              <a:off x="1264" y="1036"/>
              <a:ext cx="62" cy="2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5" name="Google Shape;405;p21"/>
            <p:cNvCxnSpPr/>
            <p:nvPr/>
          </p:nvCxnSpPr>
          <p:spPr>
            <a:xfrm>
              <a:off x="1195" y="1038"/>
              <a:ext cx="15" cy="1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6" name="Google Shape;406;p21"/>
            <p:cNvCxnSpPr/>
            <p:nvPr/>
          </p:nvCxnSpPr>
          <p:spPr>
            <a:xfrm flipH="1" rot="10800000">
              <a:off x="1210" y="1042"/>
              <a:ext cx="6" cy="1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7" name="Google Shape;407;p21"/>
            <p:cNvCxnSpPr/>
            <p:nvPr/>
          </p:nvCxnSpPr>
          <p:spPr>
            <a:xfrm rot="10800000">
              <a:off x="1191" y="1049"/>
              <a:ext cx="15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8" name="Google Shape;408;p21"/>
            <p:cNvCxnSpPr/>
            <p:nvPr/>
          </p:nvCxnSpPr>
          <p:spPr>
            <a:xfrm>
              <a:off x="1227" y="977"/>
              <a:ext cx="45" cy="43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9" name="Google Shape;409;p21"/>
            <p:cNvCxnSpPr/>
            <p:nvPr/>
          </p:nvCxnSpPr>
          <p:spPr>
            <a:xfrm>
              <a:off x="1244" y="958"/>
              <a:ext cx="52" cy="33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0" name="Google Shape;410;p21"/>
            <p:cNvCxnSpPr/>
            <p:nvPr/>
          </p:nvCxnSpPr>
          <p:spPr>
            <a:xfrm flipH="1" rot="10800000">
              <a:off x="1238" y="968"/>
              <a:ext cx="3" cy="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1" name="Google Shape;411;p21"/>
            <p:cNvCxnSpPr/>
            <p:nvPr/>
          </p:nvCxnSpPr>
          <p:spPr>
            <a:xfrm flipH="1" rot="10800000">
              <a:off x="1272" y="990"/>
              <a:ext cx="15" cy="1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2" name="Google Shape;412;p21"/>
            <p:cNvCxnSpPr/>
            <p:nvPr/>
          </p:nvCxnSpPr>
          <p:spPr>
            <a:xfrm flipH="1" rot="10800000">
              <a:off x="1246" y="986"/>
              <a:ext cx="11" cy="14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3" name="Google Shape;413;p21"/>
            <p:cNvCxnSpPr/>
            <p:nvPr/>
          </p:nvCxnSpPr>
          <p:spPr>
            <a:xfrm flipH="1" rot="10800000">
              <a:off x="1272" y="937"/>
              <a:ext cx="11" cy="1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4" name="Google Shape;414;p21"/>
            <p:cNvSpPr/>
            <p:nvPr/>
          </p:nvSpPr>
          <p:spPr>
            <a:xfrm>
              <a:off x="1291" y="937"/>
              <a:ext cx="16" cy="1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15" name="Google Shape;415;p21"/>
            <p:cNvCxnSpPr/>
            <p:nvPr/>
          </p:nvCxnSpPr>
          <p:spPr>
            <a:xfrm flipH="1" rot="10800000">
              <a:off x="1303" y="937"/>
              <a:ext cx="8" cy="1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6" name="Google Shape;416;p21"/>
            <p:cNvSpPr/>
            <p:nvPr/>
          </p:nvSpPr>
          <p:spPr>
            <a:xfrm>
              <a:off x="1284" y="955"/>
              <a:ext cx="15" cy="1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17" name="Google Shape;417;p21"/>
            <p:cNvCxnSpPr/>
            <p:nvPr/>
          </p:nvCxnSpPr>
          <p:spPr>
            <a:xfrm>
              <a:off x="1282" y="930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8" name="Google Shape;418;p21"/>
            <p:cNvCxnSpPr/>
            <p:nvPr/>
          </p:nvCxnSpPr>
          <p:spPr>
            <a:xfrm flipH="1" rot="10800000">
              <a:off x="1264" y="922"/>
              <a:ext cx="16" cy="2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9" name="Google Shape;419;p21"/>
            <p:cNvCxnSpPr/>
            <p:nvPr/>
          </p:nvCxnSpPr>
          <p:spPr>
            <a:xfrm>
              <a:off x="1269" y="937"/>
              <a:ext cx="6" cy="1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0" name="Google Shape;420;p21"/>
            <p:cNvCxnSpPr/>
            <p:nvPr/>
          </p:nvCxnSpPr>
          <p:spPr>
            <a:xfrm>
              <a:off x="1249" y="1010"/>
              <a:ext cx="5" cy="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1" name="Google Shape;421;p21"/>
            <p:cNvCxnSpPr/>
            <p:nvPr/>
          </p:nvCxnSpPr>
          <p:spPr>
            <a:xfrm>
              <a:off x="1238" y="1008"/>
              <a:ext cx="3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2" name="Google Shape;422;p21"/>
            <p:cNvCxnSpPr/>
            <p:nvPr/>
          </p:nvCxnSpPr>
          <p:spPr>
            <a:xfrm>
              <a:off x="1229" y="1004"/>
              <a:ext cx="4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3" name="Google Shape;423;p21"/>
            <p:cNvCxnSpPr/>
            <p:nvPr/>
          </p:nvCxnSpPr>
          <p:spPr>
            <a:xfrm>
              <a:off x="1217" y="999"/>
              <a:ext cx="5" cy="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4" name="Google Shape;424;p21"/>
            <p:cNvCxnSpPr/>
            <p:nvPr/>
          </p:nvCxnSpPr>
          <p:spPr>
            <a:xfrm>
              <a:off x="1212" y="999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5" name="Google Shape;425;p21"/>
            <p:cNvCxnSpPr/>
            <p:nvPr/>
          </p:nvCxnSpPr>
          <p:spPr>
            <a:xfrm>
              <a:off x="1233" y="1044"/>
              <a:ext cx="5" cy="1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6" name="Google Shape;426;p21"/>
            <p:cNvCxnSpPr/>
            <p:nvPr/>
          </p:nvCxnSpPr>
          <p:spPr>
            <a:xfrm>
              <a:off x="1226" y="1044"/>
              <a:ext cx="3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7" name="Google Shape;427;p21"/>
            <p:cNvCxnSpPr/>
            <p:nvPr/>
          </p:nvCxnSpPr>
          <p:spPr>
            <a:xfrm>
              <a:off x="1222" y="1054"/>
              <a:ext cx="4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8" name="Google Shape;428;p21"/>
            <p:cNvCxnSpPr/>
            <p:nvPr/>
          </p:nvCxnSpPr>
          <p:spPr>
            <a:xfrm>
              <a:off x="1254" y="1026"/>
              <a:ext cx="3" cy="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9" name="Google Shape;429;p21"/>
            <p:cNvCxnSpPr/>
            <p:nvPr/>
          </p:nvCxnSpPr>
          <p:spPr>
            <a:xfrm>
              <a:off x="1246" y="1020"/>
              <a:ext cx="3" cy="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0" name="Google Shape;430;p21"/>
            <p:cNvCxnSpPr/>
            <p:nvPr/>
          </p:nvCxnSpPr>
          <p:spPr>
            <a:xfrm>
              <a:off x="1234" y="1019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1" name="Google Shape;431;p21"/>
            <p:cNvCxnSpPr/>
            <p:nvPr/>
          </p:nvCxnSpPr>
          <p:spPr>
            <a:xfrm>
              <a:off x="1226" y="1010"/>
              <a:ext cx="3" cy="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2" name="Google Shape;432;p21"/>
            <p:cNvCxnSpPr/>
            <p:nvPr/>
          </p:nvCxnSpPr>
          <p:spPr>
            <a:xfrm>
              <a:off x="1215" y="1008"/>
              <a:ext cx="2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3" name="Google Shape;433;p21"/>
            <p:cNvCxnSpPr/>
            <p:nvPr/>
          </p:nvCxnSpPr>
          <p:spPr>
            <a:xfrm>
              <a:off x="1206" y="1004"/>
              <a:ext cx="0" cy="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4" name="Google Shape;434;p21"/>
            <p:cNvCxnSpPr/>
            <p:nvPr/>
          </p:nvCxnSpPr>
          <p:spPr>
            <a:xfrm>
              <a:off x="1195" y="999"/>
              <a:ext cx="5" cy="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5" name="Google Shape;435;p21"/>
            <p:cNvCxnSpPr/>
            <p:nvPr/>
          </p:nvCxnSpPr>
          <p:spPr>
            <a:xfrm>
              <a:off x="1254" y="1036"/>
              <a:ext cx="3" cy="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6" name="Google Shape;436;p21"/>
            <p:cNvCxnSpPr/>
            <p:nvPr/>
          </p:nvCxnSpPr>
          <p:spPr>
            <a:xfrm>
              <a:off x="1241" y="1031"/>
              <a:ext cx="5" cy="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7" name="Google Shape;437;p21"/>
            <p:cNvCxnSpPr/>
            <p:nvPr/>
          </p:nvCxnSpPr>
          <p:spPr>
            <a:xfrm>
              <a:off x="1233" y="1026"/>
              <a:ext cx="5" cy="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8" name="Google Shape;438;p21"/>
            <p:cNvCxnSpPr/>
            <p:nvPr/>
          </p:nvCxnSpPr>
          <p:spPr>
            <a:xfrm>
              <a:off x="1222" y="1020"/>
              <a:ext cx="4" cy="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9" name="Google Shape;439;p21"/>
            <p:cNvCxnSpPr/>
            <p:nvPr/>
          </p:nvCxnSpPr>
          <p:spPr>
            <a:xfrm>
              <a:off x="1215" y="1018"/>
              <a:ext cx="2" cy="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0" name="Google Shape;440;p21"/>
            <p:cNvCxnSpPr/>
            <p:nvPr/>
          </p:nvCxnSpPr>
          <p:spPr>
            <a:xfrm>
              <a:off x="1203" y="1014"/>
              <a:ext cx="3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1" name="Google Shape;441;p21"/>
            <p:cNvCxnSpPr/>
            <p:nvPr/>
          </p:nvCxnSpPr>
          <p:spPr>
            <a:xfrm>
              <a:off x="1195" y="1010"/>
              <a:ext cx="5" cy="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2" name="Google Shape;442;p21"/>
            <p:cNvCxnSpPr/>
            <p:nvPr/>
          </p:nvCxnSpPr>
          <p:spPr>
            <a:xfrm>
              <a:off x="1185" y="1008"/>
              <a:ext cx="3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3" name="Google Shape;443;p21"/>
            <p:cNvCxnSpPr/>
            <p:nvPr/>
          </p:nvCxnSpPr>
          <p:spPr>
            <a:xfrm>
              <a:off x="1179" y="1031"/>
              <a:ext cx="6" cy="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4" name="Google Shape;444;p21"/>
            <p:cNvCxnSpPr/>
            <p:nvPr/>
          </p:nvCxnSpPr>
          <p:spPr>
            <a:xfrm>
              <a:off x="1246" y="1041"/>
              <a:ext cx="3" cy="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5" name="Google Shape;445;p21"/>
            <p:cNvCxnSpPr/>
            <p:nvPr/>
          </p:nvCxnSpPr>
          <p:spPr>
            <a:xfrm>
              <a:off x="1233" y="1036"/>
              <a:ext cx="5" cy="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6" name="Google Shape;446;p21"/>
            <p:cNvCxnSpPr/>
            <p:nvPr/>
          </p:nvCxnSpPr>
          <p:spPr>
            <a:xfrm>
              <a:off x="1226" y="1031"/>
              <a:ext cx="0" cy="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7" name="Google Shape;447;p21"/>
            <p:cNvCxnSpPr/>
            <p:nvPr/>
          </p:nvCxnSpPr>
          <p:spPr>
            <a:xfrm>
              <a:off x="1179" y="1018"/>
              <a:ext cx="6" cy="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8" name="Google Shape;448;p21"/>
            <p:cNvCxnSpPr/>
            <p:nvPr/>
          </p:nvCxnSpPr>
          <p:spPr>
            <a:xfrm>
              <a:off x="1197" y="1027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9" name="Google Shape;449;p21"/>
            <p:cNvCxnSpPr/>
            <p:nvPr/>
          </p:nvCxnSpPr>
          <p:spPr>
            <a:xfrm>
              <a:off x="1261" y="969"/>
              <a:ext cx="15" cy="12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0" name="Google Shape;450;p21"/>
            <p:cNvCxnSpPr/>
            <p:nvPr/>
          </p:nvCxnSpPr>
          <p:spPr>
            <a:xfrm rot="10800000">
              <a:off x="1215" y="975"/>
              <a:ext cx="37" cy="1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1" name="Google Shape;451;p21"/>
            <p:cNvCxnSpPr/>
            <p:nvPr/>
          </p:nvCxnSpPr>
          <p:spPr>
            <a:xfrm flipH="1" rot="10800000">
              <a:off x="1164" y="978"/>
              <a:ext cx="39" cy="1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2" name="Google Shape;452;p21"/>
            <p:cNvCxnSpPr/>
            <p:nvPr/>
          </p:nvCxnSpPr>
          <p:spPr>
            <a:xfrm flipH="1" rot="10800000">
              <a:off x="1303" y="937"/>
              <a:ext cx="11" cy="1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3" name="Google Shape;453;p21"/>
            <p:cNvSpPr/>
            <p:nvPr/>
          </p:nvSpPr>
          <p:spPr>
            <a:xfrm>
              <a:off x="1279" y="955"/>
              <a:ext cx="15" cy="1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54" name="Google Shape;454;p21"/>
            <p:cNvCxnSpPr/>
            <p:nvPr/>
          </p:nvCxnSpPr>
          <p:spPr>
            <a:xfrm>
              <a:off x="1269" y="942"/>
              <a:ext cx="6" cy="14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5" name="Google Shape;455;p21"/>
            <p:cNvCxnSpPr/>
            <p:nvPr/>
          </p:nvCxnSpPr>
          <p:spPr>
            <a:xfrm flipH="1" rot="10800000">
              <a:off x="1280" y="902"/>
              <a:ext cx="18" cy="2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6" name="Google Shape;456;p21"/>
            <p:cNvSpPr/>
            <p:nvPr/>
          </p:nvSpPr>
          <p:spPr>
            <a:xfrm>
              <a:off x="1291" y="937"/>
              <a:ext cx="16" cy="1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57" name="Google Shape;457;p21"/>
            <p:cNvCxnSpPr/>
            <p:nvPr/>
          </p:nvCxnSpPr>
          <p:spPr>
            <a:xfrm rot="10800000">
              <a:off x="1280" y="923"/>
              <a:ext cx="5" cy="1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8" name="Google Shape;458;p21"/>
            <p:cNvCxnSpPr/>
            <p:nvPr/>
          </p:nvCxnSpPr>
          <p:spPr>
            <a:xfrm>
              <a:off x="1244" y="956"/>
              <a:ext cx="52" cy="35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9" name="Google Shape;459;p21"/>
            <p:cNvCxnSpPr/>
            <p:nvPr/>
          </p:nvCxnSpPr>
          <p:spPr>
            <a:xfrm flipH="1">
              <a:off x="1106" y="1091"/>
              <a:ext cx="21" cy="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0" name="Google Shape;460;p21"/>
            <p:cNvCxnSpPr/>
            <p:nvPr/>
          </p:nvCxnSpPr>
          <p:spPr>
            <a:xfrm>
              <a:off x="1119" y="997"/>
              <a:ext cx="18" cy="1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1" name="Google Shape;461;p21"/>
            <p:cNvCxnSpPr/>
            <p:nvPr/>
          </p:nvCxnSpPr>
          <p:spPr>
            <a:xfrm>
              <a:off x="973" y="892"/>
              <a:ext cx="58" cy="44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2" name="Google Shape;462;p21"/>
            <p:cNvSpPr/>
            <p:nvPr/>
          </p:nvSpPr>
          <p:spPr>
            <a:xfrm>
              <a:off x="1032" y="897"/>
              <a:ext cx="24" cy="16"/>
            </a:xfrm>
            <a:custGeom>
              <a:rect b="b" l="l" r="r" t="t"/>
              <a:pathLst>
                <a:path extrusionOk="0" h="16" w="24">
                  <a:moveTo>
                    <a:pt x="23" y="0"/>
                  </a:moveTo>
                  <a:lnTo>
                    <a:pt x="19" y="4"/>
                  </a:lnTo>
                  <a:lnTo>
                    <a:pt x="12" y="11"/>
                  </a:lnTo>
                  <a:lnTo>
                    <a:pt x="4" y="15"/>
                  </a:lnTo>
                  <a:lnTo>
                    <a:pt x="0" y="15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1005" y="940"/>
              <a:ext cx="4" cy="26"/>
            </a:xfrm>
            <a:custGeom>
              <a:rect b="b" l="l" r="r" t="t"/>
              <a:pathLst>
                <a:path extrusionOk="0" h="26" w="4">
                  <a:moveTo>
                    <a:pt x="3" y="0"/>
                  </a:moveTo>
                  <a:lnTo>
                    <a:pt x="3" y="7"/>
                  </a:lnTo>
                  <a:lnTo>
                    <a:pt x="3" y="18"/>
                  </a:lnTo>
                  <a:lnTo>
                    <a:pt x="0" y="25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1005" y="965"/>
              <a:ext cx="9" cy="31"/>
            </a:xfrm>
            <a:custGeom>
              <a:rect b="b" l="l" r="r" t="t"/>
              <a:pathLst>
                <a:path extrusionOk="0" h="31" w="9">
                  <a:moveTo>
                    <a:pt x="0" y="0"/>
                  </a:moveTo>
                  <a:lnTo>
                    <a:pt x="4" y="3"/>
                  </a:lnTo>
                  <a:lnTo>
                    <a:pt x="8" y="6"/>
                  </a:lnTo>
                  <a:lnTo>
                    <a:pt x="8" y="17"/>
                  </a:lnTo>
                  <a:lnTo>
                    <a:pt x="8" y="20"/>
                  </a:lnTo>
                  <a:lnTo>
                    <a:pt x="8" y="23"/>
                  </a:lnTo>
                  <a:lnTo>
                    <a:pt x="8" y="26"/>
                  </a:lnTo>
                  <a:lnTo>
                    <a:pt x="8" y="3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1013" y="991"/>
              <a:ext cx="16" cy="29"/>
            </a:xfrm>
            <a:custGeom>
              <a:rect b="b" l="l" r="r" t="t"/>
              <a:pathLst>
                <a:path extrusionOk="0" h="29" w="16">
                  <a:moveTo>
                    <a:pt x="0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7" y="14"/>
                  </a:lnTo>
                  <a:lnTo>
                    <a:pt x="15" y="25"/>
                  </a:lnTo>
                  <a:lnTo>
                    <a:pt x="15" y="28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1028" y="1019"/>
              <a:ext cx="28" cy="18"/>
            </a:xfrm>
            <a:custGeom>
              <a:rect b="b" l="l" r="r" t="t"/>
              <a:pathLst>
                <a:path extrusionOk="0" h="18" w="28">
                  <a:moveTo>
                    <a:pt x="0" y="0"/>
                  </a:moveTo>
                  <a:lnTo>
                    <a:pt x="4" y="3"/>
                  </a:lnTo>
                  <a:lnTo>
                    <a:pt x="12" y="7"/>
                  </a:lnTo>
                  <a:lnTo>
                    <a:pt x="15" y="10"/>
                  </a:lnTo>
                  <a:lnTo>
                    <a:pt x="19" y="14"/>
                  </a:lnTo>
                  <a:lnTo>
                    <a:pt x="27" y="17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1055" y="890"/>
              <a:ext cx="32" cy="8"/>
            </a:xfrm>
            <a:custGeom>
              <a:rect b="b" l="l" r="r" t="t"/>
              <a:pathLst>
                <a:path extrusionOk="0" h="8" w="32">
                  <a:moveTo>
                    <a:pt x="31" y="0"/>
                  </a:moveTo>
                  <a:lnTo>
                    <a:pt x="23" y="4"/>
                  </a:lnTo>
                  <a:lnTo>
                    <a:pt x="20" y="7"/>
                  </a:lnTo>
                  <a:lnTo>
                    <a:pt x="8" y="7"/>
                  </a:lnTo>
                  <a:lnTo>
                    <a:pt x="0" y="7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1055" y="1036"/>
              <a:ext cx="36" cy="8"/>
            </a:xfrm>
            <a:custGeom>
              <a:rect b="b" l="l" r="r" t="t"/>
              <a:pathLst>
                <a:path extrusionOk="0" h="8" w="36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2" y="3"/>
                  </a:lnTo>
                  <a:lnTo>
                    <a:pt x="16" y="3"/>
                  </a:lnTo>
                  <a:lnTo>
                    <a:pt x="23" y="3"/>
                  </a:lnTo>
                  <a:lnTo>
                    <a:pt x="31" y="7"/>
                  </a:lnTo>
                  <a:lnTo>
                    <a:pt x="35" y="7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69" name="Google Shape;469;p21"/>
            <p:cNvCxnSpPr/>
            <p:nvPr/>
          </p:nvCxnSpPr>
          <p:spPr>
            <a:xfrm>
              <a:off x="1088" y="1032"/>
              <a:ext cx="26" cy="25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0" name="Google Shape;470;p21"/>
            <p:cNvCxnSpPr/>
            <p:nvPr/>
          </p:nvCxnSpPr>
          <p:spPr>
            <a:xfrm>
              <a:off x="1082" y="882"/>
              <a:ext cx="32" cy="11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1" name="Google Shape;471;p21"/>
            <p:cNvCxnSpPr/>
            <p:nvPr/>
          </p:nvCxnSpPr>
          <p:spPr>
            <a:xfrm>
              <a:off x="1117" y="1015"/>
              <a:ext cx="50" cy="66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2" name="Google Shape;472;p21"/>
            <p:cNvCxnSpPr/>
            <p:nvPr/>
          </p:nvCxnSpPr>
          <p:spPr>
            <a:xfrm>
              <a:off x="1116" y="864"/>
              <a:ext cx="36" cy="40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3" name="Google Shape;473;p21"/>
            <p:cNvCxnSpPr/>
            <p:nvPr/>
          </p:nvCxnSpPr>
          <p:spPr>
            <a:xfrm>
              <a:off x="1138" y="885"/>
              <a:ext cx="39" cy="50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4" name="Google Shape;474;p21"/>
            <p:cNvCxnSpPr/>
            <p:nvPr/>
          </p:nvCxnSpPr>
          <p:spPr>
            <a:xfrm>
              <a:off x="1158" y="932"/>
              <a:ext cx="19" cy="25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5" name="Google Shape;475;p21"/>
            <p:cNvCxnSpPr/>
            <p:nvPr/>
          </p:nvCxnSpPr>
          <p:spPr>
            <a:xfrm>
              <a:off x="1153" y="962"/>
              <a:ext cx="27" cy="34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6" name="Google Shape;476;p21"/>
            <p:cNvCxnSpPr/>
            <p:nvPr/>
          </p:nvCxnSpPr>
          <p:spPr>
            <a:xfrm>
              <a:off x="1140" y="995"/>
              <a:ext cx="44" cy="33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7" name="Google Shape;477;p21"/>
            <p:cNvCxnSpPr/>
            <p:nvPr/>
          </p:nvCxnSpPr>
          <p:spPr>
            <a:xfrm flipH="1" rot="10800000">
              <a:off x="1077" y="966"/>
              <a:ext cx="9" cy="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8" name="Google Shape;478;p21"/>
            <p:cNvCxnSpPr/>
            <p:nvPr/>
          </p:nvCxnSpPr>
          <p:spPr>
            <a:xfrm>
              <a:off x="1095" y="966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9" name="Google Shape;479;p21"/>
            <p:cNvCxnSpPr/>
            <p:nvPr/>
          </p:nvCxnSpPr>
          <p:spPr>
            <a:xfrm>
              <a:off x="1084" y="958"/>
              <a:ext cx="4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0" name="Google Shape;480;p21"/>
            <p:cNvCxnSpPr/>
            <p:nvPr/>
          </p:nvCxnSpPr>
          <p:spPr>
            <a:xfrm flipH="1" rot="10800000">
              <a:off x="1067" y="956"/>
              <a:ext cx="13" cy="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1" name="Google Shape;481;p21"/>
            <p:cNvCxnSpPr/>
            <p:nvPr/>
          </p:nvCxnSpPr>
          <p:spPr>
            <a:xfrm>
              <a:off x="1080" y="956"/>
              <a:ext cx="6" cy="1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2" name="Google Shape;482;p21"/>
            <p:cNvCxnSpPr/>
            <p:nvPr/>
          </p:nvCxnSpPr>
          <p:spPr>
            <a:xfrm>
              <a:off x="1074" y="963"/>
              <a:ext cx="6" cy="1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3" name="Google Shape;483;p21"/>
            <p:cNvCxnSpPr/>
            <p:nvPr/>
          </p:nvCxnSpPr>
          <p:spPr>
            <a:xfrm>
              <a:off x="1088" y="969"/>
              <a:ext cx="14" cy="2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4" name="Google Shape;484;p21"/>
            <p:cNvCxnSpPr/>
            <p:nvPr/>
          </p:nvCxnSpPr>
          <p:spPr>
            <a:xfrm>
              <a:off x="1102" y="984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5" name="Google Shape;485;p21"/>
            <p:cNvCxnSpPr/>
            <p:nvPr/>
          </p:nvCxnSpPr>
          <p:spPr>
            <a:xfrm>
              <a:off x="1080" y="975"/>
              <a:ext cx="26" cy="2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6" name="Google Shape;486;p21"/>
            <p:cNvCxnSpPr/>
            <p:nvPr/>
          </p:nvCxnSpPr>
          <p:spPr>
            <a:xfrm>
              <a:off x="1103" y="997"/>
              <a:ext cx="0" cy="1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7" name="Google Shape;487;p21"/>
            <p:cNvCxnSpPr/>
            <p:nvPr/>
          </p:nvCxnSpPr>
          <p:spPr>
            <a:xfrm>
              <a:off x="1119" y="1016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8" name="Google Shape;488;p21"/>
            <p:cNvCxnSpPr/>
            <p:nvPr/>
          </p:nvCxnSpPr>
          <p:spPr>
            <a:xfrm>
              <a:off x="1103" y="1014"/>
              <a:ext cx="16" cy="1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9" name="Google Shape;489;p21"/>
            <p:cNvSpPr/>
            <p:nvPr/>
          </p:nvSpPr>
          <p:spPr>
            <a:xfrm>
              <a:off x="1102" y="1005"/>
              <a:ext cx="15" cy="8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4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90" name="Google Shape;490;p21"/>
            <p:cNvCxnSpPr/>
            <p:nvPr/>
          </p:nvCxnSpPr>
          <p:spPr>
            <a:xfrm>
              <a:off x="1092" y="958"/>
              <a:ext cx="6" cy="1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1" name="Google Shape;491;p21"/>
            <p:cNvCxnSpPr/>
            <p:nvPr/>
          </p:nvCxnSpPr>
          <p:spPr>
            <a:xfrm>
              <a:off x="1103" y="999"/>
              <a:ext cx="7" cy="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2" name="Google Shape;492;p21"/>
            <p:cNvCxnSpPr/>
            <p:nvPr/>
          </p:nvCxnSpPr>
          <p:spPr>
            <a:xfrm>
              <a:off x="1106" y="997"/>
              <a:ext cx="13" cy="1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3" name="Google Shape;493;p21"/>
            <p:cNvCxnSpPr/>
            <p:nvPr/>
          </p:nvCxnSpPr>
          <p:spPr>
            <a:xfrm rot="10800000">
              <a:off x="1063" y="918"/>
              <a:ext cx="12" cy="2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4" name="Google Shape;494;p21"/>
            <p:cNvCxnSpPr/>
            <p:nvPr/>
          </p:nvCxnSpPr>
          <p:spPr>
            <a:xfrm rot="10800000">
              <a:off x="1080" y="913"/>
              <a:ext cx="0" cy="3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5" name="Google Shape;495;p21"/>
            <p:cNvCxnSpPr/>
            <p:nvPr/>
          </p:nvCxnSpPr>
          <p:spPr>
            <a:xfrm flipH="1" rot="10800000">
              <a:off x="1088" y="926"/>
              <a:ext cx="27" cy="3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6" name="Google Shape;496;p21"/>
            <p:cNvCxnSpPr/>
            <p:nvPr/>
          </p:nvCxnSpPr>
          <p:spPr>
            <a:xfrm flipH="1" rot="10800000">
              <a:off x="1096" y="942"/>
              <a:ext cx="35" cy="1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7" name="Google Shape;497;p21"/>
            <p:cNvCxnSpPr/>
            <p:nvPr/>
          </p:nvCxnSpPr>
          <p:spPr>
            <a:xfrm>
              <a:off x="1041" y="922"/>
              <a:ext cx="36" cy="3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8" name="Google Shape;498;p21"/>
            <p:cNvCxnSpPr/>
            <p:nvPr/>
          </p:nvCxnSpPr>
          <p:spPr>
            <a:xfrm rot="10800000">
              <a:off x="1031" y="944"/>
              <a:ext cx="34" cy="14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9" name="Google Shape;499;p21"/>
            <p:cNvCxnSpPr/>
            <p:nvPr/>
          </p:nvCxnSpPr>
          <p:spPr>
            <a:xfrm rot="10800000">
              <a:off x="1030" y="963"/>
              <a:ext cx="37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0" name="Google Shape;500;p21"/>
            <p:cNvCxnSpPr/>
            <p:nvPr/>
          </p:nvCxnSpPr>
          <p:spPr>
            <a:xfrm flipH="1">
              <a:off x="1038" y="967"/>
              <a:ext cx="26" cy="1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1" name="Google Shape;501;p21"/>
            <p:cNvCxnSpPr/>
            <p:nvPr/>
          </p:nvCxnSpPr>
          <p:spPr>
            <a:xfrm flipH="1" rot="10800000">
              <a:off x="1038" y="968"/>
              <a:ext cx="36" cy="3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2" name="Google Shape;502;p21"/>
            <p:cNvCxnSpPr/>
            <p:nvPr/>
          </p:nvCxnSpPr>
          <p:spPr>
            <a:xfrm flipH="1">
              <a:off x="1057" y="976"/>
              <a:ext cx="19" cy="3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3" name="Google Shape;503;p21"/>
            <p:cNvCxnSpPr/>
            <p:nvPr/>
          </p:nvCxnSpPr>
          <p:spPr>
            <a:xfrm>
              <a:off x="1082" y="999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4" name="Google Shape;504;p21"/>
            <p:cNvCxnSpPr/>
            <p:nvPr/>
          </p:nvCxnSpPr>
          <p:spPr>
            <a:xfrm>
              <a:off x="1122" y="958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5" name="Google Shape;505;p21"/>
            <p:cNvCxnSpPr/>
            <p:nvPr/>
          </p:nvCxnSpPr>
          <p:spPr>
            <a:xfrm>
              <a:off x="1105" y="971"/>
              <a:ext cx="28" cy="1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6" name="Google Shape;506;p21"/>
            <p:cNvCxnSpPr/>
            <p:nvPr/>
          </p:nvCxnSpPr>
          <p:spPr>
            <a:xfrm>
              <a:off x="1103" y="984"/>
              <a:ext cx="16" cy="1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7" name="Google Shape;507;p21"/>
            <p:cNvCxnSpPr/>
            <p:nvPr/>
          </p:nvCxnSpPr>
          <p:spPr>
            <a:xfrm flipH="1" rot="10800000">
              <a:off x="1084" y="928"/>
              <a:ext cx="9" cy="2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8" name="Google Shape;508;p21"/>
            <p:cNvCxnSpPr/>
            <p:nvPr/>
          </p:nvCxnSpPr>
          <p:spPr>
            <a:xfrm>
              <a:off x="1129" y="986"/>
              <a:ext cx="28" cy="25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9" name="Google Shape;509;p21"/>
            <p:cNvCxnSpPr/>
            <p:nvPr/>
          </p:nvCxnSpPr>
          <p:spPr>
            <a:xfrm>
              <a:off x="1081" y="1017"/>
              <a:ext cx="15" cy="26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0" name="Google Shape;510;p21"/>
            <p:cNvCxnSpPr/>
            <p:nvPr/>
          </p:nvCxnSpPr>
          <p:spPr>
            <a:xfrm>
              <a:off x="1014" y="978"/>
              <a:ext cx="38" cy="30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1" name="Google Shape;511;p21"/>
            <p:cNvCxnSpPr/>
            <p:nvPr/>
          </p:nvCxnSpPr>
          <p:spPr>
            <a:xfrm>
              <a:off x="1007" y="964"/>
              <a:ext cx="27" cy="13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12" name="Google Shape;512;p21"/>
            <p:cNvSpPr/>
            <p:nvPr/>
          </p:nvSpPr>
          <p:spPr>
            <a:xfrm>
              <a:off x="1013" y="935"/>
              <a:ext cx="13" cy="6"/>
            </a:xfrm>
            <a:custGeom>
              <a:rect b="b" l="l" r="r" t="t"/>
              <a:pathLst>
                <a:path extrusionOk="0" h="6" w="13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2" y="5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13" name="Google Shape;513;p21"/>
            <p:cNvCxnSpPr/>
            <p:nvPr/>
          </p:nvCxnSpPr>
          <p:spPr>
            <a:xfrm>
              <a:off x="1118" y="911"/>
              <a:ext cx="92" cy="97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14" name="Google Shape;514;p21"/>
            <p:cNvSpPr/>
            <p:nvPr/>
          </p:nvSpPr>
          <p:spPr>
            <a:xfrm>
              <a:off x="1136" y="958"/>
              <a:ext cx="30" cy="3"/>
            </a:xfrm>
            <a:custGeom>
              <a:rect b="b" l="l" r="r" t="t"/>
              <a:pathLst>
                <a:path extrusionOk="0" h="3" w="30">
                  <a:moveTo>
                    <a:pt x="0" y="0"/>
                  </a:moveTo>
                  <a:lnTo>
                    <a:pt x="7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9" y="2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055" y="1016"/>
              <a:ext cx="1" cy="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16" name="Google Shape;516;p21"/>
            <p:cNvCxnSpPr/>
            <p:nvPr/>
          </p:nvCxnSpPr>
          <p:spPr>
            <a:xfrm>
              <a:off x="1032" y="1000"/>
              <a:ext cx="18" cy="26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7" name="Google Shape;517;p21"/>
            <p:cNvCxnSpPr/>
            <p:nvPr/>
          </p:nvCxnSpPr>
          <p:spPr>
            <a:xfrm>
              <a:off x="1096" y="897"/>
              <a:ext cx="81" cy="52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8" name="Google Shape;518;p21"/>
            <p:cNvCxnSpPr/>
            <p:nvPr/>
          </p:nvCxnSpPr>
          <p:spPr>
            <a:xfrm>
              <a:off x="1081" y="892"/>
              <a:ext cx="15" cy="31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19" name="Google Shape;519;p21"/>
            <p:cNvSpPr/>
            <p:nvPr/>
          </p:nvSpPr>
          <p:spPr>
            <a:xfrm>
              <a:off x="1055" y="901"/>
              <a:ext cx="5" cy="12"/>
            </a:xfrm>
            <a:custGeom>
              <a:rect b="b" l="l" r="r" t="t"/>
              <a:pathLst>
                <a:path extrusionOk="0" h="12" w="5">
                  <a:moveTo>
                    <a:pt x="4" y="11"/>
                  </a:moveTo>
                  <a:lnTo>
                    <a:pt x="4" y="7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1032" y="912"/>
              <a:ext cx="7" cy="10"/>
            </a:xfrm>
            <a:custGeom>
              <a:rect b="b" l="l" r="r" t="t"/>
              <a:pathLst>
                <a:path extrusionOk="0" h="10" w="7">
                  <a:moveTo>
                    <a:pt x="6" y="9"/>
                  </a:moveTo>
                  <a:lnTo>
                    <a:pt x="3" y="9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21" name="Google Shape;521;p21"/>
            <p:cNvCxnSpPr/>
            <p:nvPr/>
          </p:nvCxnSpPr>
          <p:spPr>
            <a:xfrm>
              <a:off x="1129" y="939"/>
              <a:ext cx="51" cy="17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22" name="Google Shape;522;p21"/>
            <p:cNvSpPr/>
            <p:nvPr/>
          </p:nvSpPr>
          <p:spPr>
            <a:xfrm>
              <a:off x="1107" y="1019"/>
              <a:ext cx="14" cy="15"/>
            </a:xfrm>
            <a:custGeom>
              <a:rect b="b" l="l" r="r" t="t"/>
              <a:pathLst>
                <a:path extrusionOk="0" h="15" w="14">
                  <a:moveTo>
                    <a:pt x="13" y="14"/>
                  </a:moveTo>
                  <a:lnTo>
                    <a:pt x="13" y="14"/>
                  </a:lnTo>
                  <a:lnTo>
                    <a:pt x="8" y="14"/>
                  </a:lnTo>
                  <a:lnTo>
                    <a:pt x="4" y="11"/>
                  </a:lnTo>
                  <a:lnTo>
                    <a:pt x="4" y="7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23" name="Google Shape;523;p21"/>
            <p:cNvCxnSpPr/>
            <p:nvPr/>
          </p:nvCxnSpPr>
          <p:spPr>
            <a:xfrm>
              <a:off x="1129" y="1014"/>
              <a:ext cx="11" cy="13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24" name="Google Shape;524;p21"/>
            <p:cNvCxnSpPr/>
            <p:nvPr/>
          </p:nvCxnSpPr>
          <p:spPr>
            <a:xfrm>
              <a:off x="1098" y="971"/>
              <a:ext cx="63" cy="2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25" name="Google Shape;525;p21"/>
            <p:cNvCxnSpPr/>
            <p:nvPr/>
          </p:nvCxnSpPr>
          <p:spPr>
            <a:xfrm rot="10800000">
              <a:off x="1288" y="1047"/>
              <a:ext cx="29" cy="1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26" name="Google Shape;526;p21"/>
            <p:cNvCxnSpPr/>
            <p:nvPr/>
          </p:nvCxnSpPr>
          <p:spPr>
            <a:xfrm>
              <a:off x="1368" y="1095"/>
              <a:ext cx="16" cy="14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27" name="Google Shape;527;p21"/>
            <p:cNvCxnSpPr/>
            <p:nvPr/>
          </p:nvCxnSpPr>
          <p:spPr>
            <a:xfrm flipH="1" rot="10800000">
              <a:off x="1329" y="1067"/>
              <a:ext cx="7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28" name="Google Shape;528;p21"/>
            <p:cNvCxnSpPr/>
            <p:nvPr/>
          </p:nvCxnSpPr>
          <p:spPr>
            <a:xfrm>
              <a:off x="1341" y="1069"/>
              <a:ext cx="5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29" name="Google Shape;529;p21"/>
            <p:cNvCxnSpPr/>
            <p:nvPr/>
          </p:nvCxnSpPr>
          <p:spPr>
            <a:xfrm>
              <a:off x="1333" y="1059"/>
              <a:ext cx="4" cy="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0" name="Google Shape;530;p21"/>
            <p:cNvCxnSpPr/>
            <p:nvPr/>
          </p:nvCxnSpPr>
          <p:spPr>
            <a:xfrm flipH="1" rot="10800000">
              <a:off x="1323" y="1056"/>
              <a:ext cx="10" cy="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1" name="Google Shape;531;p21"/>
            <p:cNvCxnSpPr/>
            <p:nvPr/>
          </p:nvCxnSpPr>
          <p:spPr>
            <a:xfrm>
              <a:off x="1333" y="1056"/>
              <a:ext cx="8" cy="1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2" name="Google Shape;532;p21"/>
            <p:cNvCxnSpPr/>
            <p:nvPr/>
          </p:nvCxnSpPr>
          <p:spPr>
            <a:xfrm>
              <a:off x="1323" y="1062"/>
              <a:ext cx="6" cy="1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3" name="Google Shape;533;p21"/>
            <p:cNvCxnSpPr/>
            <p:nvPr/>
          </p:nvCxnSpPr>
          <p:spPr>
            <a:xfrm>
              <a:off x="1341" y="1071"/>
              <a:ext cx="10" cy="2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4" name="Google Shape;534;p21"/>
            <p:cNvCxnSpPr/>
            <p:nvPr/>
          </p:nvCxnSpPr>
          <p:spPr>
            <a:xfrm>
              <a:off x="1351" y="1082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5" name="Google Shape;535;p21"/>
            <p:cNvCxnSpPr/>
            <p:nvPr/>
          </p:nvCxnSpPr>
          <p:spPr>
            <a:xfrm>
              <a:off x="1329" y="1073"/>
              <a:ext cx="24" cy="2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6" name="Google Shape;536;p21"/>
            <p:cNvCxnSpPr/>
            <p:nvPr/>
          </p:nvCxnSpPr>
          <p:spPr>
            <a:xfrm>
              <a:off x="1353" y="1095"/>
              <a:ext cx="0" cy="1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7" name="Google Shape;537;p21"/>
            <p:cNvCxnSpPr/>
            <p:nvPr/>
          </p:nvCxnSpPr>
          <p:spPr>
            <a:xfrm>
              <a:off x="1365" y="1111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8" name="Google Shape;538;p21"/>
            <p:cNvCxnSpPr/>
            <p:nvPr/>
          </p:nvCxnSpPr>
          <p:spPr>
            <a:xfrm>
              <a:off x="1353" y="1111"/>
              <a:ext cx="15" cy="1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39" name="Google Shape;539;p21"/>
            <p:cNvSpPr/>
            <p:nvPr/>
          </p:nvSpPr>
          <p:spPr>
            <a:xfrm>
              <a:off x="1351" y="1104"/>
              <a:ext cx="13" cy="3"/>
            </a:xfrm>
            <a:custGeom>
              <a:rect b="b" l="l" r="r" t="t"/>
              <a:pathLst>
                <a:path extrusionOk="0" h="3" w="1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40" name="Google Shape;540;p21"/>
            <p:cNvCxnSpPr/>
            <p:nvPr/>
          </p:nvCxnSpPr>
          <p:spPr>
            <a:xfrm>
              <a:off x="1341" y="1060"/>
              <a:ext cx="8" cy="1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1" name="Google Shape;541;p21"/>
            <p:cNvCxnSpPr/>
            <p:nvPr/>
          </p:nvCxnSpPr>
          <p:spPr>
            <a:xfrm>
              <a:off x="1353" y="1098"/>
              <a:ext cx="3" cy="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2" name="Google Shape;542;p21"/>
            <p:cNvCxnSpPr/>
            <p:nvPr/>
          </p:nvCxnSpPr>
          <p:spPr>
            <a:xfrm>
              <a:off x="1353" y="1095"/>
              <a:ext cx="12" cy="1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3" name="Google Shape;543;p21"/>
            <p:cNvCxnSpPr/>
            <p:nvPr/>
          </p:nvCxnSpPr>
          <p:spPr>
            <a:xfrm rot="10800000">
              <a:off x="1314" y="1022"/>
              <a:ext cx="14" cy="3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4" name="Google Shape;544;p21"/>
            <p:cNvCxnSpPr/>
            <p:nvPr/>
          </p:nvCxnSpPr>
          <p:spPr>
            <a:xfrm rot="10800000">
              <a:off x="1333" y="1018"/>
              <a:ext cx="0" cy="3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5" name="Google Shape;545;p21"/>
            <p:cNvCxnSpPr/>
            <p:nvPr/>
          </p:nvCxnSpPr>
          <p:spPr>
            <a:xfrm flipH="1" rot="10800000">
              <a:off x="1341" y="1031"/>
              <a:ext cx="24" cy="2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6" name="Google Shape;546;p21"/>
            <p:cNvCxnSpPr/>
            <p:nvPr/>
          </p:nvCxnSpPr>
          <p:spPr>
            <a:xfrm flipH="1" rot="10800000">
              <a:off x="1347" y="1047"/>
              <a:ext cx="23" cy="1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7" name="Google Shape;547;p21"/>
            <p:cNvCxnSpPr/>
            <p:nvPr/>
          </p:nvCxnSpPr>
          <p:spPr>
            <a:xfrm>
              <a:off x="1295" y="1028"/>
              <a:ext cx="31" cy="3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8" name="Google Shape;548;p21"/>
            <p:cNvCxnSpPr/>
            <p:nvPr/>
          </p:nvCxnSpPr>
          <p:spPr>
            <a:xfrm rot="10800000">
              <a:off x="1287" y="1063"/>
              <a:ext cx="32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9" name="Google Shape;549;p21"/>
            <p:cNvCxnSpPr/>
            <p:nvPr/>
          </p:nvCxnSpPr>
          <p:spPr>
            <a:xfrm flipH="1">
              <a:off x="1297" y="1069"/>
              <a:ext cx="20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0" name="Google Shape;550;p21"/>
            <p:cNvCxnSpPr/>
            <p:nvPr/>
          </p:nvCxnSpPr>
          <p:spPr>
            <a:xfrm flipH="1" rot="10800000">
              <a:off x="1295" y="1070"/>
              <a:ext cx="31" cy="2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1" name="Google Shape;551;p21"/>
            <p:cNvCxnSpPr/>
            <p:nvPr/>
          </p:nvCxnSpPr>
          <p:spPr>
            <a:xfrm flipH="1">
              <a:off x="1311" y="1078"/>
              <a:ext cx="17" cy="3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2" name="Google Shape;552;p21"/>
            <p:cNvCxnSpPr/>
            <p:nvPr/>
          </p:nvCxnSpPr>
          <p:spPr>
            <a:xfrm>
              <a:off x="1333" y="1077"/>
              <a:ext cx="0" cy="34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3" name="Google Shape;553;p21"/>
            <p:cNvCxnSpPr/>
            <p:nvPr/>
          </p:nvCxnSpPr>
          <p:spPr>
            <a:xfrm>
              <a:off x="1370" y="1060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4" name="Google Shape;554;p21"/>
            <p:cNvCxnSpPr/>
            <p:nvPr/>
          </p:nvCxnSpPr>
          <p:spPr>
            <a:xfrm>
              <a:off x="1353" y="1071"/>
              <a:ext cx="26" cy="1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5" name="Google Shape;555;p21"/>
            <p:cNvCxnSpPr/>
            <p:nvPr/>
          </p:nvCxnSpPr>
          <p:spPr>
            <a:xfrm>
              <a:off x="1353" y="1081"/>
              <a:ext cx="15" cy="1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6" name="Google Shape;556;p21"/>
            <p:cNvCxnSpPr/>
            <p:nvPr/>
          </p:nvCxnSpPr>
          <p:spPr>
            <a:xfrm flipH="1" rot="10800000">
              <a:off x="1333" y="1033"/>
              <a:ext cx="10" cy="2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7" name="Google Shape;557;p21"/>
            <p:cNvCxnSpPr/>
            <p:nvPr/>
          </p:nvCxnSpPr>
          <p:spPr>
            <a:xfrm>
              <a:off x="1375" y="1083"/>
              <a:ext cx="25" cy="21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8" name="Google Shape;558;p21"/>
            <p:cNvCxnSpPr/>
            <p:nvPr/>
          </p:nvCxnSpPr>
          <p:spPr>
            <a:xfrm>
              <a:off x="1334" y="1116"/>
              <a:ext cx="14" cy="26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9" name="Google Shape;559;p21"/>
            <p:cNvCxnSpPr/>
            <p:nvPr/>
          </p:nvCxnSpPr>
          <p:spPr>
            <a:xfrm>
              <a:off x="1272" y="1080"/>
              <a:ext cx="34" cy="26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60" name="Google Shape;560;p21"/>
            <p:cNvCxnSpPr/>
            <p:nvPr/>
          </p:nvCxnSpPr>
          <p:spPr>
            <a:xfrm>
              <a:off x="1267" y="1064"/>
              <a:ext cx="23" cy="12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61" name="Google Shape;561;p21"/>
            <p:cNvSpPr/>
            <p:nvPr/>
          </p:nvSpPr>
          <p:spPr>
            <a:xfrm>
              <a:off x="1269" y="1040"/>
              <a:ext cx="14" cy="4"/>
            </a:xfrm>
            <a:custGeom>
              <a:rect b="b" l="l" r="r" t="t"/>
              <a:pathLst>
                <a:path extrusionOk="0" h="4" w="1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13" y="3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62" name="Google Shape;562;p21"/>
            <p:cNvCxnSpPr/>
            <p:nvPr/>
          </p:nvCxnSpPr>
          <p:spPr>
            <a:xfrm>
              <a:off x="1363" y="1013"/>
              <a:ext cx="83" cy="88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63" name="Google Shape;563;p21"/>
            <p:cNvSpPr/>
            <p:nvPr/>
          </p:nvSpPr>
          <p:spPr>
            <a:xfrm>
              <a:off x="1383" y="1058"/>
              <a:ext cx="26" cy="4"/>
            </a:xfrm>
            <a:custGeom>
              <a:rect b="b" l="l" r="r" t="t"/>
              <a:pathLst>
                <a:path extrusionOk="0" h="4" w="26">
                  <a:moveTo>
                    <a:pt x="0" y="0"/>
                  </a:moveTo>
                  <a:lnTo>
                    <a:pt x="7" y="0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5" y="3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1309" y="1111"/>
              <a:ext cx="1" cy="21"/>
            </a:xfrm>
            <a:custGeom>
              <a:rect b="b" l="l" r="r" t="t"/>
              <a:pathLst>
                <a:path extrusionOk="0" h="21" w="1">
                  <a:moveTo>
                    <a:pt x="0" y="20"/>
                  </a:moveTo>
                  <a:lnTo>
                    <a:pt x="0" y="17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65" name="Google Shape;565;p21"/>
            <p:cNvCxnSpPr/>
            <p:nvPr/>
          </p:nvCxnSpPr>
          <p:spPr>
            <a:xfrm>
              <a:off x="1288" y="1097"/>
              <a:ext cx="18" cy="23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66" name="Google Shape;566;p21"/>
            <p:cNvCxnSpPr/>
            <p:nvPr/>
          </p:nvCxnSpPr>
          <p:spPr>
            <a:xfrm>
              <a:off x="1345" y="1005"/>
              <a:ext cx="71" cy="47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67" name="Google Shape;567;p21"/>
            <p:cNvCxnSpPr/>
            <p:nvPr/>
          </p:nvCxnSpPr>
          <p:spPr>
            <a:xfrm>
              <a:off x="1334" y="999"/>
              <a:ext cx="14" cy="29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68" name="Google Shape;568;p21"/>
            <p:cNvSpPr/>
            <p:nvPr/>
          </p:nvSpPr>
          <p:spPr>
            <a:xfrm>
              <a:off x="1309" y="1005"/>
              <a:ext cx="4" cy="12"/>
            </a:xfrm>
            <a:custGeom>
              <a:rect b="b" l="l" r="r" t="t"/>
              <a:pathLst>
                <a:path extrusionOk="0" h="12" w="4">
                  <a:moveTo>
                    <a:pt x="3" y="11"/>
                  </a:moveTo>
                  <a:lnTo>
                    <a:pt x="3" y="11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1285" y="1016"/>
              <a:ext cx="10" cy="12"/>
            </a:xfrm>
            <a:custGeom>
              <a:rect b="b" l="l" r="r" t="t"/>
              <a:pathLst>
                <a:path extrusionOk="0" h="12" w="10">
                  <a:moveTo>
                    <a:pt x="9" y="11"/>
                  </a:moveTo>
                  <a:lnTo>
                    <a:pt x="9" y="11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70" name="Google Shape;570;p21"/>
            <p:cNvCxnSpPr/>
            <p:nvPr/>
          </p:nvCxnSpPr>
          <p:spPr>
            <a:xfrm>
              <a:off x="1374" y="1040"/>
              <a:ext cx="45" cy="15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1" name="Google Shape;571;p21"/>
            <p:cNvCxnSpPr/>
            <p:nvPr/>
          </p:nvCxnSpPr>
          <p:spPr>
            <a:xfrm>
              <a:off x="1231" y="999"/>
              <a:ext cx="54" cy="40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72" name="Google Shape;572;p21"/>
            <p:cNvSpPr/>
            <p:nvPr/>
          </p:nvSpPr>
          <p:spPr>
            <a:xfrm>
              <a:off x="1285" y="1005"/>
              <a:ext cx="25" cy="12"/>
            </a:xfrm>
            <a:custGeom>
              <a:rect b="b" l="l" r="r" t="t"/>
              <a:pathLst>
                <a:path extrusionOk="0" h="12" w="25">
                  <a:moveTo>
                    <a:pt x="24" y="0"/>
                  </a:moveTo>
                  <a:lnTo>
                    <a:pt x="20" y="4"/>
                  </a:lnTo>
                  <a:lnTo>
                    <a:pt x="12" y="11"/>
                  </a:lnTo>
                  <a:lnTo>
                    <a:pt x="8" y="11"/>
                  </a:lnTo>
                  <a:lnTo>
                    <a:pt x="4" y="11"/>
                  </a:lnTo>
                  <a:lnTo>
                    <a:pt x="0" y="11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1266" y="1040"/>
              <a:ext cx="4" cy="22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lnTo>
                    <a:pt x="3" y="7"/>
                  </a:lnTo>
                  <a:lnTo>
                    <a:pt x="3" y="14"/>
                  </a:lnTo>
                  <a:lnTo>
                    <a:pt x="0" y="21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1263" y="1064"/>
              <a:ext cx="7" cy="30"/>
            </a:xfrm>
            <a:custGeom>
              <a:rect b="b" l="l" r="r" t="t"/>
              <a:pathLst>
                <a:path extrusionOk="0" h="30" w="7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6" y="7"/>
                  </a:lnTo>
                  <a:lnTo>
                    <a:pt x="6" y="15"/>
                  </a:lnTo>
                  <a:lnTo>
                    <a:pt x="6" y="18"/>
                  </a:lnTo>
                  <a:lnTo>
                    <a:pt x="6" y="22"/>
                  </a:lnTo>
                  <a:lnTo>
                    <a:pt x="6" y="29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1269" y="1089"/>
              <a:ext cx="17" cy="26"/>
            </a:xfrm>
            <a:custGeom>
              <a:rect b="b" l="l" r="r" t="t"/>
              <a:pathLst>
                <a:path extrusionOk="0" h="26" w="17">
                  <a:moveTo>
                    <a:pt x="0" y="0"/>
                  </a:moveTo>
                  <a:lnTo>
                    <a:pt x="4" y="4"/>
                  </a:lnTo>
                  <a:lnTo>
                    <a:pt x="4" y="7"/>
                  </a:lnTo>
                  <a:lnTo>
                    <a:pt x="8" y="11"/>
                  </a:lnTo>
                  <a:lnTo>
                    <a:pt x="16" y="22"/>
                  </a:lnTo>
                  <a:lnTo>
                    <a:pt x="16" y="25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1285" y="1114"/>
              <a:ext cx="25" cy="18"/>
            </a:xfrm>
            <a:custGeom>
              <a:rect b="b" l="l" r="r" t="t"/>
              <a:pathLst>
                <a:path extrusionOk="0" h="18" w="25">
                  <a:moveTo>
                    <a:pt x="0" y="0"/>
                  </a:moveTo>
                  <a:lnTo>
                    <a:pt x="4" y="3"/>
                  </a:lnTo>
                  <a:lnTo>
                    <a:pt x="12" y="7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4" y="17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1309" y="995"/>
              <a:ext cx="27" cy="11"/>
            </a:xfrm>
            <a:custGeom>
              <a:rect b="b" l="l" r="r" t="t"/>
              <a:pathLst>
                <a:path extrusionOk="0" h="11" w="27">
                  <a:moveTo>
                    <a:pt x="26" y="0"/>
                  </a:moveTo>
                  <a:lnTo>
                    <a:pt x="26" y="3"/>
                  </a:lnTo>
                  <a:lnTo>
                    <a:pt x="22" y="3"/>
                  </a:lnTo>
                  <a:lnTo>
                    <a:pt x="15" y="7"/>
                  </a:lnTo>
                  <a:lnTo>
                    <a:pt x="4" y="10"/>
                  </a:lnTo>
                  <a:lnTo>
                    <a:pt x="0" y="1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1309" y="1131"/>
              <a:ext cx="35" cy="7"/>
            </a:xfrm>
            <a:custGeom>
              <a:rect b="b" l="l" r="r" t="t"/>
              <a:pathLst>
                <a:path extrusionOk="0" h="7" w="35">
                  <a:moveTo>
                    <a:pt x="0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3"/>
                  </a:lnTo>
                  <a:lnTo>
                    <a:pt x="26" y="3"/>
                  </a:lnTo>
                  <a:lnTo>
                    <a:pt x="30" y="6"/>
                  </a:lnTo>
                  <a:lnTo>
                    <a:pt x="34" y="6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79" name="Google Shape;579;p21"/>
            <p:cNvCxnSpPr/>
            <p:nvPr/>
          </p:nvCxnSpPr>
          <p:spPr>
            <a:xfrm>
              <a:off x="1340" y="1126"/>
              <a:ext cx="25" cy="23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0" name="Google Shape;580;p21"/>
            <p:cNvCxnSpPr/>
            <p:nvPr/>
          </p:nvCxnSpPr>
          <p:spPr>
            <a:xfrm>
              <a:off x="1335" y="988"/>
              <a:ext cx="30" cy="9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1" name="Google Shape;581;p21"/>
            <p:cNvCxnSpPr/>
            <p:nvPr/>
          </p:nvCxnSpPr>
          <p:spPr>
            <a:xfrm>
              <a:off x="1366" y="1113"/>
              <a:ext cx="44" cy="60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2" name="Google Shape;582;p21"/>
            <p:cNvCxnSpPr/>
            <p:nvPr/>
          </p:nvCxnSpPr>
          <p:spPr>
            <a:xfrm>
              <a:off x="1361" y="975"/>
              <a:ext cx="31" cy="36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3" name="Google Shape;583;p21"/>
            <p:cNvCxnSpPr/>
            <p:nvPr/>
          </p:nvCxnSpPr>
          <p:spPr>
            <a:xfrm>
              <a:off x="1383" y="989"/>
              <a:ext cx="34" cy="45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4" name="Google Shape;584;p21"/>
            <p:cNvCxnSpPr/>
            <p:nvPr/>
          </p:nvCxnSpPr>
          <p:spPr>
            <a:xfrm>
              <a:off x="1401" y="1038"/>
              <a:ext cx="16" cy="23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5" name="Google Shape;585;p21"/>
            <p:cNvCxnSpPr/>
            <p:nvPr/>
          </p:nvCxnSpPr>
          <p:spPr>
            <a:xfrm>
              <a:off x="1401" y="1058"/>
              <a:ext cx="24" cy="32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6" name="Google Shape;586;p21"/>
            <p:cNvCxnSpPr/>
            <p:nvPr/>
          </p:nvCxnSpPr>
          <p:spPr>
            <a:xfrm>
              <a:off x="1386" y="1091"/>
              <a:ext cx="40" cy="30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87" name="Google Shape;587;p21"/>
            <p:cNvSpPr/>
            <p:nvPr/>
          </p:nvSpPr>
          <p:spPr>
            <a:xfrm>
              <a:off x="1358" y="1114"/>
              <a:ext cx="8" cy="14"/>
            </a:xfrm>
            <a:custGeom>
              <a:rect b="b" l="l" r="r" t="t"/>
              <a:pathLst>
                <a:path extrusionOk="0" h="14" w="8">
                  <a:moveTo>
                    <a:pt x="7" y="13"/>
                  </a:moveTo>
                  <a:lnTo>
                    <a:pt x="7" y="13"/>
                  </a:lnTo>
                  <a:lnTo>
                    <a:pt x="4" y="13"/>
                  </a:lnTo>
                  <a:lnTo>
                    <a:pt x="4" y="10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88" name="Google Shape;588;p21"/>
            <p:cNvCxnSpPr/>
            <p:nvPr/>
          </p:nvCxnSpPr>
          <p:spPr>
            <a:xfrm>
              <a:off x="1378" y="1111"/>
              <a:ext cx="11" cy="12"/>
            </a:xfrm>
            <a:prstGeom prst="curvedConnector2">
              <a:avLst/>
            </a:pr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9" name="Google Shape;589;p21"/>
            <p:cNvCxnSpPr/>
            <p:nvPr/>
          </p:nvCxnSpPr>
          <p:spPr>
            <a:xfrm>
              <a:off x="1162" y="1010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0" name="Google Shape;590;p21"/>
            <p:cNvCxnSpPr/>
            <p:nvPr/>
          </p:nvCxnSpPr>
          <p:spPr>
            <a:xfrm>
              <a:off x="1246" y="979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1" name="Google Shape;591;p21"/>
            <p:cNvCxnSpPr/>
            <p:nvPr/>
          </p:nvCxnSpPr>
          <p:spPr>
            <a:xfrm flipH="1" rot="10800000">
              <a:off x="1226" y="902"/>
              <a:ext cx="66" cy="8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2" name="Google Shape;592;p21"/>
            <p:cNvCxnSpPr/>
            <p:nvPr/>
          </p:nvCxnSpPr>
          <p:spPr>
            <a:xfrm rot="10800000">
              <a:off x="1292" y="878"/>
              <a:ext cx="0" cy="1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3" name="Google Shape;593;p21"/>
            <p:cNvCxnSpPr/>
            <p:nvPr/>
          </p:nvCxnSpPr>
          <p:spPr>
            <a:xfrm flipH="1" rot="10800000">
              <a:off x="1300" y="895"/>
              <a:ext cx="21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4" name="Google Shape;594;p21"/>
            <p:cNvCxnSpPr/>
            <p:nvPr/>
          </p:nvCxnSpPr>
          <p:spPr>
            <a:xfrm rot="10800000">
              <a:off x="1246" y="856"/>
              <a:ext cx="113" cy="4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5" name="Google Shape;595;p21"/>
            <p:cNvCxnSpPr/>
            <p:nvPr/>
          </p:nvCxnSpPr>
          <p:spPr>
            <a:xfrm flipH="1" rot="10800000">
              <a:off x="1241" y="771"/>
              <a:ext cx="70" cy="7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6" name="Google Shape;596;p21"/>
            <p:cNvCxnSpPr/>
            <p:nvPr/>
          </p:nvCxnSpPr>
          <p:spPr>
            <a:xfrm flipH="1" rot="10800000">
              <a:off x="1287" y="790"/>
              <a:ext cx="74" cy="8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7" name="Google Shape;597;p21"/>
            <p:cNvCxnSpPr/>
            <p:nvPr/>
          </p:nvCxnSpPr>
          <p:spPr>
            <a:xfrm flipH="1" rot="10800000">
              <a:off x="1254" y="942"/>
              <a:ext cx="10" cy="1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8" name="Google Shape;598;p21"/>
            <p:cNvCxnSpPr/>
            <p:nvPr/>
          </p:nvCxnSpPr>
          <p:spPr>
            <a:xfrm>
              <a:off x="1297" y="890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9" name="Google Shape;599;p21"/>
            <p:cNvCxnSpPr/>
            <p:nvPr/>
          </p:nvCxnSpPr>
          <p:spPr>
            <a:xfrm flipH="1" rot="10800000">
              <a:off x="1299" y="888"/>
              <a:ext cx="21" cy="1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0" name="Google Shape;600;p21"/>
            <p:cNvCxnSpPr/>
            <p:nvPr/>
          </p:nvCxnSpPr>
          <p:spPr>
            <a:xfrm flipH="1" rot="10800000">
              <a:off x="1161" y="967"/>
              <a:ext cx="39" cy="1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1" name="Google Shape;601;p21"/>
            <p:cNvCxnSpPr/>
            <p:nvPr/>
          </p:nvCxnSpPr>
          <p:spPr>
            <a:xfrm>
              <a:off x="1212" y="968"/>
              <a:ext cx="14" cy="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2" name="Google Shape;602;p21"/>
            <p:cNvCxnSpPr/>
            <p:nvPr/>
          </p:nvCxnSpPr>
          <p:spPr>
            <a:xfrm>
              <a:off x="1246" y="979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3" name="Google Shape;603;p21"/>
            <p:cNvCxnSpPr/>
            <p:nvPr/>
          </p:nvCxnSpPr>
          <p:spPr>
            <a:xfrm>
              <a:off x="1249" y="986"/>
              <a:ext cx="11" cy="2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4" name="Google Shape;604;p21"/>
            <p:cNvCxnSpPr/>
            <p:nvPr/>
          </p:nvCxnSpPr>
          <p:spPr>
            <a:xfrm>
              <a:off x="1259" y="1026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5" name="Google Shape;605;p21"/>
            <p:cNvCxnSpPr/>
            <p:nvPr/>
          </p:nvCxnSpPr>
          <p:spPr>
            <a:xfrm flipH="1" rot="10800000">
              <a:off x="1217" y="1041"/>
              <a:ext cx="37" cy="1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6" name="Google Shape;606;p21"/>
            <p:cNvCxnSpPr/>
            <p:nvPr/>
          </p:nvCxnSpPr>
          <p:spPr>
            <a:xfrm>
              <a:off x="1158" y="1005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7" name="Google Shape;607;p21"/>
            <p:cNvCxnSpPr/>
            <p:nvPr/>
          </p:nvCxnSpPr>
          <p:spPr>
            <a:xfrm>
              <a:off x="1157" y="1018"/>
              <a:ext cx="11" cy="2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8" name="Google Shape;608;p21"/>
            <p:cNvCxnSpPr/>
            <p:nvPr/>
          </p:nvCxnSpPr>
          <p:spPr>
            <a:xfrm flipH="1" rot="10800000">
              <a:off x="1110" y="1095"/>
              <a:ext cx="20" cy="1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9" name="Google Shape;609;p21"/>
            <p:cNvCxnSpPr/>
            <p:nvPr/>
          </p:nvCxnSpPr>
          <p:spPr>
            <a:xfrm>
              <a:off x="1136" y="1106"/>
              <a:ext cx="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0" name="Google Shape;610;p21"/>
            <p:cNvCxnSpPr/>
            <p:nvPr/>
          </p:nvCxnSpPr>
          <p:spPr>
            <a:xfrm flipH="1" rot="10800000">
              <a:off x="1149" y="1041"/>
              <a:ext cx="25" cy="3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1" name="Google Shape;611;p21"/>
            <p:cNvCxnSpPr/>
            <p:nvPr/>
          </p:nvCxnSpPr>
          <p:spPr>
            <a:xfrm flipH="1" rot="10800000">
              <a:off x="1233" y="979"/>
              <a:ext cx="5" cy="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2" name="Google Shape;612;p21"/>
            <p:cNvCxnSpPr/>
            <p:nvPr/>
          </p:nvCxnSpPr>
          <p:spPr>
            <a:xfrm flipH="1" rot="10800000">
              <a:off x="1264" y="922"/>
              <a:ext cx="11" cy="1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3" name="Google Shape;613;p21"/>
            <p:cNvCxnSpPr/>
            <p:nvPr/>
          </p:nvCxnSpPr>
          <p:spPr>
            <a:xfrm flipH="1" rot="10800000">
              <a:off x="1233" y="966"/>
              <a:ext cx="8" cy="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4" name="Google Shape;614;p21"/>
            <p:cNvCxnSpPr/>
            <p:nvPr/>
          </p:nvCxnSpPr>
          <p:spPr>
            <a:xfrm flipH="1" rot="10800000">
              <a:off x="1053" y="1106"/>
              <a:ext cx="53" cy="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5" name="Google Shape;615;p21"/>
            <p:cNvCxnSpPr/>
            <p:nvPr/>
          </p:nvCxnSpPr>
          <p:spPr>
            <a:xfrm rot="10800000">
              <a:off x="1319" y="773"/>
              <a:ext cx="110" cy="44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6" name="Google Shape;616;p21"/>
            <p:cNvCxnSpPr/>
            <p:nvPr/>
          </p:nvCxnSpPr>
          <p:spPr>
            <a:xfrm flipH="1" rot="10800000">
              <a:off x="1368" y="818"/>
              <a:ext cx="69" cy="84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7" name="Google Shape;617;p21"/>
            <p:cNvCxnSpPr/>
            <p:nvPr/>
          </p:nvCxnSpPr>
          <p:spPr>
            <a:xfrm flipH="1" rot="10800000">
              <a:off x="1333" y="807"/>
              <a:ext cx="70" cy="8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8" name="Google Shape;618;p21"/>
            <p:cNvCxnSpPr/>
            <p:nvPr/>
          </p:nvCxnSpPr>
          <p:spPr>
            <a:xfrm rot="10800000">
              <a:off x="1020" y="1148"/>
              <a:ext cx="95" cy="4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9" name="Google Shape;619;p21"/>
            <p:cNvCxnSpPr/>
            <p:nvPr/>
          </p:nvCxnSpPr>
          <p:spPr>
            <a:xfrm flipH="1" rot="10800000">
              <a:off x="1014" y="1088"/>
              <a:ext cx="51" cy="5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0" name="Google Shape;620;p21"/>
            <p:cNvCxnSpPr/>
            <p:nvPr/>
          </p:nvCxnSpPr>
          <p:spPr>
            <a:xfrm rot="10800000">
              <a:off x="1068" y="1086"/>
              <a:ext cx="96" cy="4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1" name="Google Shape;621;p21"/>
            <p:cNvCxnSpPr/>
            <p:nvPr/>
          </p:nvCxnSpPr>
          <p:spPr>
            <a:xfrm flipH="1" rot="10800000">
              <a:off x="1122" y="1129"/>
              <a:ext cx="52" cy="6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2" name="Google Shape;622;p21"/>
            <p:cNvCxnSpPr/>
            <p:nvPr/>
          </p:nvCxnSpPr>
          <p:spPr>
            <a:xfrm flipH="1" rot="10800000">
              <a:off x="1092" y="1119"/>
              <a:ext cx="54" cy="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623" name="Google Shape;623;p21"/>
          <p:cNvGrpSpPr/>
          <p:nvPr/>
        </p:nvGrpSpPr>
        <p:grpSpPr>
          <a:xfrm>
            <a:off x="7073900" y="2590800"/>
            <a:ext cx="838200" cy="457200"/>
            <a:chOff x="3887" y="2058"/>
            <a:chExt cx="443" cy="238"/>
          </a:xfrm>
        </p:grpSpPr>
        <p:sp>
          <p:nvSpPr>
            <p:cNvPr id="624" name="Google Shape;624;p21"/>
            <p:cNvSpPr/>
            <p:nvPr/>
          </p:nvSpPr>
          <p:spPr>
            <a:xfrm>
              <a:off x="3887" y="2165"/>
              <a:ext cx="161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3891" y="2166"/>
              <a:ext cx="154" cy="121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3896" y="2176"/>
              <a:ext cx="7" cy="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3892" y="2178"/>
              <a:ext cx="14" cy="35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3918" y="2176"/>
              <a:ext cx="7" cy="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3916" y="2178"/>
              <a:ext cx="11" cy="35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3941" y="2176"/>
              <a:ext cx="6" cy="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3937" y="2178"/>
              <a:ext cx="14" cy="35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3963" y="2176"/>
              <a:ext cx="6" cy="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3960" y="2178"/>
              <a:ext cx="12" cy="35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3985" y="2176"/>
              <a:ext cx="6" cy="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982" y="2178"/>
              <a:ext cx="12" cy="35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008" y="2176"/>
              <a:ext cx="6" cy="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4004" y="2178"/>
              <a:ext cx="14" cy="35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4030" y="2176"/>
              <a:ext cx="7" cy="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4027" y="2178"/>
              <a:ext cx="13" cy="35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896" y="2233"/>
              <a:ext cx="10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3900" y="2234"/>
              <a:ext cx="1" cy="3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918" y="2233"/>
              <a:ext cx="9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916" y="2234"/>
              <a:ext cx="15" cy="3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3941" y="2233"/>
              <a:ext cx="10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3945" y="2234"/>
              <a:ext cx="1" cy="3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3963" y="2233"/>
              <a:ext cx="9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3960" y="2234"/>
              <a:ext cx="15" cy="3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3985" y="2233"/>
              <a:ext cx="9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3990" y="2234"/>
              <a:ext cx="1" cy="3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4008" y="2233"/>
              <a:ext cx="10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012" y="2234"/>
              <a:ext cx="1" cy="3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30" y="2233"/>
              <a:ext cx="10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35" y="2234"/>
              <a:ext cx="1" cy="3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239" y="2185"/>
              <a:ext cx="91" cy="94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4249" y="2196"/>
              <a:ext cx="1" cy="1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4265" y="2196"/>
              <a:ext cx="1" cy="1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4284" y="2196"/>
              <a:ext cx="2" cy="1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4298" y="2196"/>
              <a:ext cx="3" cy="1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4315" y="2196"/>
              <a:ext cx="2" cy="1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4249" y="2225"/>
              <a:ext cx="1" cy="9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4265" y="2225"/>
              <a:ext cx="1" cy="9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4284" y="2225"/>
              <a:ext cx="2" cy="9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4298" y="2225"/>
              <a:ext cx="3" cy="9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4315" y="2225"/>
              <a:ext cx="2" cy="9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4249" y="2259"/>
              <a:ext cx="1" cy="8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4263" y="2259"/>
              <a:ext cx="7" cy="8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4284" y="2259"/>
              <a:ext cx="2" cy="8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4298" y="2259"/>
              <a:ext cx="3" cy="8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4318" y="2259"/>
              <a:ext cx="3" cy="8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4181" y="2214"/>
              <a:ext cx="95" cy="77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4184" y="2225"/>
              <a:ext cx="6" cy="21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4197" y="2225"/>
              <a:ext cx="6" cy="21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4213" y="2225"/>
              <a:ext cx="1" cy="21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4226" y="2225"/>
              <a:ext cx="2" cy="21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4237" y="2225"/>
              <a:ext cx="5" cy="21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4251" y="2225"/>
              <a:ext cx="3" cy="21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4263" y="2225"/>
              <a:ext cx="7" cy="21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4184" y="2259"/>
              <a:ext cx="6" cy="2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4197" y="2259"/>
              <a:ext cx="6" cy="2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4213" y="2259"/>
              <a:ext cx="1" cy="2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4226" y="2259"/>
              <a:ext cx="2" cy="2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4237" y="2259"/>
              <a:ext cx="5" cy="2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4251" y="2259"/>
              <a:ext cx="3" cy="2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4263" y="2259"/>
              <a:ext cx="7" cy="2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4101" y="2192"/>
              <a:ext cx="24" cy="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4101" y="2192"/>
              <a:ext cx="24" cy="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4116" y="2215"/>
              <a:ext cx="24" cy="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4116" y="2215"/>
              <a:ext cx="24" cy="3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4087" y="2215"/>
              <a:ext cx="23" cy="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4087" y="2215"/>
              <a:ext cx="23" cy="3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4108" y="2202"/>
              <a:ext cx="11" cy="62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4098" y="2237"/>
              <a:ext cx="2" cy="9"/>
            </a:xfrm>
            <a:prstGeom prst="roundRect">
              <a:avLst>
                <a:gd fmla="val 10799" name="adj"/>
              </a:avLst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4127" y="2237"/>
              <a:ext cx="1" cy="9"/>
            </a:xfrm>
            <a:prstGeom prst="roundRect">
              <a:avLst>
                <a:gd fmla="val 10799" name="adj"/>
              </a:avLst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4031" y="2072"/>
              <a:ext cx="164" cy="122"/>
            </a:xfrm>
            <a:prstGeom prst="ellipse">
              <a:avLst/>
            </a:prstGeom>
            <a:solidFill>
              <a:srgbClr val="0000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4027" y="2079"/>
              <a:ext cx="170" cy="10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4027" y="2079"/>
              <a:ext cx="170" cy="102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4027" y="2103"/>
              <a:ext cx="170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4027" y="2103"/>
              <a:ext cx="170" cy="62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99" name="Google Shape;699;p21"/>
            <p:cNvCxnSpPr/>
            <p:nvPr/>
          </p:nvCxnSpPr>
          <p:spPr>
            <a:xfrm>
              <a:off x="4028" y="2059"/>
              <a:ext cx="85" cy="76"/>
            </a:xfrm>
            <a:prstGeom prst="curvedConnector2">
              <a:avLst/>
            </a:prstGeom>
            <a:solidFill>
              <a:srgbClr val="FFFFFF"/>
            </a:solidFill>
            <a:ln>
              <a:noFill/>
            </a:ln>
          </p:spPr>
        </p:cxnSp>
        <p:cxnSp>
          <p:nvCxnSpPr>
            <p:cNvPr id="700" name="Google Shape;700;p21"/>
            <p:cNvCxnSpPr/>
            <p:nvPr/>
          </p:nvCxnSpPr>
          <p:spPr>
            <a:xfrm>
              <a:off x="4028" y="2059"/>
              <a:ext cx="85" cy="76"/>
            </a:xfrm>
            <a:prstGeom prst="curvedConnector2">
              <a:avLst/>
            </a:prstGeom>
            <a:noFill/>
            <a:ln>
              <a:noFill/>
            </a:ln>
          </p:spPr>
        </p:cxnSp>
        <p:cxnSp>
          <p:nvCxnSpPr>
            <p:cNvPr id="701" name="Google Shape;701;p21"/>
            <p:cNvCxnSpPr/>
            <p:nvPr/>
          </p:nvCxnSpPr>
          <p:spPr>
            <a:xfrm>
              <a:off x="4113" y="2058"/>
              <a:ext cx="87" cy="79"/>
            </a:xfrm>
            <a:prstGeom prst="curvedConnector2">
              <a:avLst/>
            </a:prstGeom>
            <a:solidFill>
              <a:srgbClr val="FFFFFF"/>
            </a:solidFill>
            <a:ln>
              <a:noFill/>
            </a:ln>
          </p:spPr>
        </p:cxnSp>
        <p:sp>
          <p:nvSpPr>
            <p:cNvPr id="702" name="Google Shape;702;p21"/>
            <p:cNvSpPr/>
            <p:nvPr/>
          </p:nvSpPr>
          <p:spPr>
            <a:xfrm>
              <a:off x="4031" y="2112"/>
              <a:ext cx="164" cy="37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03" name="Google Shape;703;p21"/>
            <p:cNvCxnSpPr/>
            <p:nvPr/>
          </p:nvCxnSpPr>
          <p:spPr>
            <a:xfrm rot="10800000">
              <a:off x="4104" y="2068"/>
              <a:ext cx="0" cy="17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04" name="Google Shape;704;p21"/>
            <p:cNvCxnSpPr/>
            <p:nvPr/>
          </p:nvCxnSpPr>
          <p:spPr>
            <a:xfrm>
              <a:off x="4123" y="2085"/>
              <a:ext cx="21" cy="4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05" name="Google Shape;705;p21"/>
            <p:cNvCxnSpPr/>
            <p:nvPr/>
          </p:nvCxnSpPr>
          <p:spPr>
            <a:xfrm flipH="1">
              <a:off x="4085" y="2085"/>
              <a:ext cx="22" cy="4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06" name="Google Shape;706;p21"/>
            <p:cNvCxnSpPr/>
            <p:nvPr/>
          </p:nvCxnSpPr>
          <p:spPr>
            <a:xfrm>
              <a:off x="4115" y="2096"/>
              <a:ext cx="0" cy="5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07" name="Google Shape;707;p21"/>
            <p:cNvSpPr/>
            <p:nvPr/>
          </p:nvSpPr>
          <p:spPr>
            <a:xfrm>
              <a:off x="4068" y="2268"/>
              <a:ext cx="90" cy="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4074" y="2268"/>
              <a:ext cx="79" cy="19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4097" y="2268"/>
              <a:ext cx="65" cy="28"/>
            </a:xfrm>
            <a:custGeom>
              <a:rect b="b" l="l" r="r" t="t"/>
              <a:pathLst>
                <a:path extrusionOk="0" h="28" w="65">
                  <a:moveTo>
                    <a:pt x="0" y="0"/>
                  </a:moveTo>
                  <a:lnTo>
                    <a:pt x="45" y="27"/>
                  </a:lnTo>
                  <a:lnTo>
                    <a:pt x="64" y="27"/>
                  </a:lnTo>
                  <a:lnTo>
                    <a:pt x="64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4097" y="2268"/>
              <a:ext cx="65" cy="28"/>
            </a:xfrm>
            <a:custGeom>
              <a:rect b="b" l="l" r="r" t="t"/>
              <a:pathLst>
                <a:path extrusionOk="0" h="28" w="65">
                  <a:moveTo>
                    <a:pt x="0" y="0"/>
                  </a:moveTo>
                  <a:lnTo>
                    <a:pt x="45" y="27"/>
                  </a:lnTo>
                  <a:lnTo>
                    <a:pt x="64" y="27"/>
                  </a:lnTo>
                  <a:lnTo>
                    <a:pt x="64" y="0"/>
                  </a:lnTo>
                  <a:lnTo>
                    <a:pt x="3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11" name="Google Shape;711;p21"/>
          <p:cNvSpPr txBox="1"/>
          <p:nvPr/>
        </p:nvSpPr>
        <p:spPr>
          <a:xfrm>
            <a:off x="3705225" y="1295400"/>
            <a:ext cx="1403350" cy="458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S-Band CMD/TLM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0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 kbps downlink </a:t>
            </a: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(Alerts &amp; H/K)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0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125 bps uplink </a:t>
            </a: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(ToO Requests)</a:t>
            </a:r>
            <a:endParaRPr/>
          </a:p>
        </p:txBody>
      </p:sp>
      <p:cxnSp>
        <p:nvCxnSpPr>
          <p:cNvPr id="712" name="Google Shape;712;p21"/>
          <p:cNvCxnSpPr/>
          <p:nvPr/>
        </p:nvCxnSpPr>
        <p:spPr>
          <a:xfrm rot="10800000">
            <a:off x="7612062" y="3287712"/>
            <a:ext cx="0" cy="9747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13" name="Google Shape;713;p21"/>
          <p:cNvCxnSpPr/>
          <p:nvPr/>
        </p:nvCxnSpPr>
        <p:spPr>
          <a:xfrm>
            <a:off x="6605587" y="3678237"/>
            <a:ext cx="0" cy="249237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stealth"/>
            <a:tailEnd len="med" w="med" type="none"/>
          </a:ln>
        </p:spPr>
      </p:cxnSp>
      <p:sp>
        <p:nvSpPr>
          <p:cNvPr id="714" name="Google Shape;714;p21"/>
          <p:cNvSpPr txBox="1"/>
          <p:nvPr/>
        </p:nvSpPr>
        <p:spPr>
          <a:xfrm>
            <a:off x="5662612" y="3759200"/>
            <a:ext cx="925512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 Scheduling &amp; Status</a:t>
            </a:r>
            <a:endParaRPr/>
          </a:p>
        </p:txBody>
      </p:sp>
      <p:sp>
        <p:nvSpPr>
          <p:cNvPr id="715" name="Google Shape;715;p21"/>
          <p:cNvSpPr txBox="1"/>
          <p:nvPr/>
        </p:nvSpPr>
        <p:spPr>
          <a:xfrm>
            <a:off x="7092950" y="4659312"/>
            <a:ext cx="385762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1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Burst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1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Alerts</a:t>
            </a:r>
            <a:endParaRPr/>
          </a:p>
        </p:txBody>
      </p:sp>
      <p:sp>
        <p:nvSpPr>
          <p:cNvPr id="716" name="Google Shape;716;p21"/>
          <p:cNvSpPr txBox="1"/>
          <p:nvPr/>
        </p:nvSpPr>
        <p:spPr>
          <a:xfrm>
            <a:off x="7640637" y="4800600"/>
            <a:ext cx="514350" cy="1984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Satellites</a:t>
            </a:r>
            <a:endParaRPr/>
          </a:p>
        </p:txBody>
      </p:sp>
      <p:sp>
        <p:nvSpPr>
          <p:cNvPr id="717" name="Google Shape;717;p21"/>
          <p:cNvSpPr/>
          <p:nvPr/>
        </p:nvSpPr>
        <p:spPr>
          <a:xfrm>
            <a:off x="1373187" y="5440362"/>
            <a:ext cx="711200" cy="254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p21"/>
          <p:cNvSpPr txBox="1"/>
          <p:nvPr/>
        </p:nvSpPr>
        <p:spPr>
          <a:xfrm>
            <a:off x="1420812" y="5413375"/>
            <a:ext cx="6111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</a:t>
            </a:r>
            <a:endParaRPr/>
          </a:p>
        </p:txBody>
      </p:sp>
      <p:sp>
        <p:nvSpPr>
          <p:cNvPr id="719" name="Google Shape;719;p21"/>
          <p:cNvSpPr/>
          <p:nvPr/>
        </p:nvSpPr>
        <p:spPr>
          <a:xfrm>
            <a:off x="1371600" y="6038850"/>
            <a:ext cx="711200" cy="254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0" name="Google Shape;720;p21"/>
          <p:cNvSpPr txBox="1"/>
          <p:nvPr/>
        </p:nvSpPr>
        <p:spPr>
          <a:xfrm>
            <a:off x="1492250" y="6000750"/>
            <a:ext cx="4841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Teams</a:t>
            </a:r>
            <a:endParaRPr/>
          </a:p>
        </p:txBody>
      </p:sp>
      <p:cxnSp>
        <p:nvCxnSpPr>
          <p:cNvPr id="721" name="Google Shape;721;p21"/>
          <p:cNvCxnSpPr/>
          <p:nvPr/>
        </p:nvCxnSpPr>
        <p:spPr>
          <a:xfrm>
            <a:off x="2362200" y="5564187"/>
            <a:ext cx="0" cy="741362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22" name="Google Shape;722;p21"/>
          <p:cNvCxnSpPr/>
          <p:nvPr/>
        </p:nvCxnSpPr>
        <p:spPr>
          <a:xfrm>
            <a:off x="2366962" y="5983287"/>
            <a:ext cx="493712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23" name="Google Shape;723;p21"/>
          <p:cNvCxnSpPr/>
          <p:nvPr/>
        </p:nvCxnSpPr>
        <p:spPr>
          <a:xfrm>
            <a:off x="2359025" y="6300787"/>
            <a:ext cx="511175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24" name="Google Shape;724;p21"/>
          <p:cNvSpPr txBox="1"/>
          <p:nvPr/>
        </p:nvSpPr>
        <p:spPr>
          <a:xfrm>
            <a:off x="2540000" y="5870575"/>
            <a:ext cx="746125" cy="190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1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ISAC</a:t>
            </a:r>
            <a:endParaRPr/>
          </a:p>
        </p:txBody>
      </p:sp>
      <p:sp>
        <p:nvSpPr>
          <p:cNvPr id="725" name="Google Shape;725;p21"/>
          <p:cNvSpPr txBox="1"/>
          <p:nvPr/>
        </p:nvSpPr>
        <p:spPr>
          <a:xfrm>
            <a:off x="2546350" y="6200775"/>
            <a:ext cx="752475" cy="1841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1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UKDC</a:t>
            </a:r>
            <a:endParaRPr/>
          </a:p>
        </p:txBody>
      </p:sp>
      <p:sp>
        <p:nvSpPr>
          <p:cNvPr id="726" name="Google Shape;726;p21"/>
          <p:cNvSpPr txBox="1"/>
          <p:nvPr/>
        </p:nvSpPr>
        <p:spPr>
          <a:xfrm>
            <a:off x="5845175" y="5445125"/>
            <a:ext cx="46513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2-Line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Elements</a:t>
            </a:r>
            <a:endParaRPr/>
          </a:p>
        </p:txBody>
      </p:sp>
      <p:pic>
        <p:nvPicPr>
          <p:cNvPr id="727" name="Google Shape;72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2543175"/>
            <a:ext cx="381000" cy="49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21"/>
          <p:cNvGrpSpPr/>
          <p:nvPr/>
        </p:nvGrpSpPr>
        <p:grpSpPr>
          <a:xfrm>
            <a:off x="4368800" y="5257800"/>
            <a:ext cx="1270000" cy="838200"/>
            <a:chOff x="3372" y="3302"/>
            <a:chExt cx="800" cy="528"/>
          </a:xfrm>
        </p:grpSpPr>
        <p:grpSp>
          <p:nvGrpSpPr>
            <p:cNvPr id="729" name="Google Shape;729;p21"/>
            <p:cNvGrpSpPr/>
            <p:nvPr/>
          </p:nvGrpSpPr>
          <p:grpSpPr>
            <a:xfrm>
              <a:off x="3540" y="3302"/>
              <a:ext cx="467" cy="351"/>
              <a:chOff x="4029" y="3464"/>
              <a:chExt cx="467" cy="351"/>
            </a:xfrm>
          </p:grpSpPr>
          <p:sp>
            <p:nvSpPr>
              <p:cNvPr id="730" name="Google Shape;730;p21"/>
              <p:cNvSpPr/>
              <p:nvPr/>
            </p:nvSpPr>
            <p:spPr>
              <a:xfrm>
                <a:off x="4029" y="3488"/>
                <a:ext cx="381" cy="327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31" name="Google Shape;731;p21"/>
              <p:cNvSpPr txBox="1"/>
              <p:nvPr/>
            </p:nvSpPr>
            <p:spPr>
              <a:xfrm>
                <a:off x="4250" y="3464"/>
                <a:ext cx="246" cy="1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025" lIns="92075" spcFirstLastPara="1" rIns="92075" wrap="square" tIns="460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Times New Roman"/>
                  <a:buNone/>
                </a:pPr>
                <a:r>
                  <a:rPr b="0" i="1" lang="en-US" sz="6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BAT</a:t>
                </a:r>
                <a:endParaRPr/>
              </a:p>
            </p:txBody>
          </p:sp>
        </p:grpSp>
        <p:grpSp>
          <p:nvGrpSpPr>
            <p:cNvPr id="732" name="Google Shape;732;p21"/>
            <p:cNvGrpSpPr/>
            <p:nvPr/>
          </p:nvGrpSpPr>
          <p:grpSpPr>
            <a:xfrm>
              <a:off x="3480" y="3372"/>
              <a:ext cx="455" cy="351"/>
              <a:chOff x="3480" y="3372"/>
              <a:chExt cx="455" cy="351"/>
            </a:xfrm>
          </p:grpSpPr>
          <p:sp>
            <p:nvSpPr>
              <p:cNvPr id="733" name="Google Shape;733;p21"/>
              <p:cNvSpPr/>
              <p:nvPr/>
            </p:nvSpPr>
            <p:spPr>
              <a:xfrm>
                <a:off x="3480" y="3396"/>
                <a:ext cx="381" cy="327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34" name="Google Shape;734;p21"/>
              <p:cNvSpPr txBox="1"/>
              <p:nvPr/>
            </p:nvSpPr>
            <p:spPr>
              <a:xfrm>
                <a:off x="3559" y="3372"/>
                <a:ext cx="376" cy="1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025" lIns="92075" spcFirstLastPara="1" rIns="92075" wrap="square" tIns="460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Times New Roman"/>
                  <a:buNone/>
                </a:pPr>
                <a:r>
                  <a:rPr b="0" i="1" lang="en-US" sz="6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UVOT/XRT</a:t>
                </a:r>
                <a:endParaRPr/>
              </a:p>
            </p:txBody>
          </p:sp>
        </p:grpSp>
        <p:sp>
          <p:nvSpPr>
            <p:cNvPr id="735" name="Google Shape;735;p21"/>
            <p:cNvSpPr/>
            <p:nvPr/>
          </p:nvSpPr>
          <p:spPr>
            <a:xfrm>
              <a:off x="3416" y="3464"/>
              <a:ext cx="381" cy="32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6" name="Google Shape;736;p21"/>
            <p:cNvSpPr txBox="1"/>
            <p:nvPr/>
          </p:nvSpPr>
          <p:spPr>
            <a:xfrm>
              <a:off x="3372" y="3514"/>
              <a:ext cx="471" cy="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Times New Roman"/>
                <a:buNone/>
              </a:pPr>
              <a:r>
                <a:rPr b="1" i="0" lang="en-US" sz="8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Flight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Times New Roman"/>
                <a:buNone/>
              </a:pPr>
              <a:r>
                <a:rPr b="1" i="0" lang="en-US" sz="8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Software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Times New Roman"/>
                <a:buNone/>
              </a:pPr>
              <a:r>
                <a:rPr b="1" i="0" lang="en-US" sz="8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Maintenance</a:t>
              </a:r>
              <a:endParaRPr/>
            </a:p>
          </p:txBody>
        </p:sp>
        <p:sp>
          <p:nvSpPr>
            <p:cNvPr id="737" name="Google Shape;737;p21"/>
            <p:cNvSpPr txBox="1"/>
            <p:nvPr/>
          </p:nvSpPr>
          <p:spPr>
            <a:xfrm>
              <a:off x="3514" y="3440"/>
              <a:ext cx="342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Times New Roman"/>
                <a:buNone/>
              </a:pPr>
              <a:r>
                <a:rPr b="0" i="1" lang="en-US" sz="6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Spacecraft</a:t>
              </a:r>
              <a:endParaRPr/>
            </a:p>
          </p:txBody>
        </p:sp>
        <p:sp>
          <p:nvSpPr>
            <p:cNvPr id="738" name="Google Shape;738;p21"/>
            <p:cNvSpPr txBox="1"/>
            <p:nvPr/>
          </p:nvSpPr>
          <p:spPr>
            <a:xfrm>
              <a:off x="3886" y="3578"/>
              <a:ext cx="236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Times New Roman"/>
                <a:buNone/>
              </a:pPr>
              <a:r>
                <a:rPr b="0" i="1" lang="en-US" sz="6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GSFC</a:t>
              </a:r>
              <a:endParaRPr/>
            </a:p>
          </p:txBody>
        </p:sp>
        <p:sp>
          <p:nvSpPr>
            <p:cNvPr id="739" name="Google Shape;739;p21"/>
            <p:cNvSpPr txBox="1"/>
            <p:nvPr/>
          </p:nvSpPr>
          <p:spPr>
            <a:xfrm>
              <a:off x="3820" y="3648"/>
              <a:ext cx="204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Times New Roman"/>
                <a:buNone/>
              </a:pPr>
              <a:r>
                <a:rPr b="0" i="1" lang="en-US" sz="6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PSU</a:t>
              </a:r>
              <a:endParaRPr/>
            </a:p>
          </p:txBody>
        </p:sp>
        <p:sp>
          <p:nvSpPr>
            <p:cNvPr id="740" name="Google Shape;740;p21"/>
            <p:cNvSpPr txBox="1"/>
            <p:nvPr/>
          </p:nvSpPr>
          <p:spPr>
            <a:xfrm>
              <a:off x="3759" y="3714"/>
              <a:ext cx="413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Times New Roman"/>
                <a:buNone/>
              </a:pPr>
              <a:r>
                <a:rPr b="0" i="1" lang="en-US" sz="6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Spectrum Astro</a:t>
              </a:r>
              <a:endParaRPr/>
            </a:p>
          </p:txBody>
        </p:sp>
      </p:grpSp>
      <p:sp>
        <p:nvSpPr>
          <p:cNvPr id="741" name="Google Shape;741;p21"/>
          <p:cNvSpPr txBox="1"/>
          <p:nvPr/>
        </p:nvSpPr>
        <p:spPr>
          <a:xfrm>
            <a:off x="5597525" y="4972050"/>
            <a:ext cx="612775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Flight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Facility</a:t>
            </a:r>
            <a:endParaRPr/>
          </a:p>
        </p:txBody>
      </p:sp>
      <p:sp>
        <p:nvSpPr>
          <p:cNvPr id="742" name="Google Shape;742;p21"/>
          <p:cNvSpPr/>
          <p:nvPr/>
        </p:nvSpPr>
        <p:spPr>
          <a:xfrm>
            <a:off x="5607050" y="4999037"/>
            <a:ext cx="587375" cy="4127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3" name="Google Shape;743;p21"/>
          <p:cNvSpPr txBox="1"/>
          <p:nvPr/>
        </p:nvSpPr>
        <p:spPr>
          <a:xfrm>
            <a:off x="5878512" y="4854575"/>
            <a:ext cx="3746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1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GSFC</a:t>
            </a:r>
            <a:endParaRPr/>
          </a:p>
        </p:txBody>
      </p:sp>
      <p:cxnSp>
        <p:nvCxnSpPr>
          <p:cNvPr id="744" name="Google Shape;744;p21"/>
          <p:cNvCxnSpPr/>
          <p:nvPr/>
        </p:nvCxnSpPr>
        <p:spPr>
          <a:xfrm>
            <a:off x="5897562" y="5411787"/>
            <a:ext cx="0" cy="328612"/>
          </a:xfrm>
          <a:prstGeom prst="straightConnector1">
            <a:avLst/>
          </a:prstGeom>
          <a:noFill/>
          <a:ln cap="flat" cmpd="sng" w="12700">
            <a:solidFill>
              <a:srgbClr val="009900"/>
            </a:solidFill>
            <a:prstDash val="solid"/>
            <a:miter lim="800000"/>
            <a:headEnd len="sm" w="sm" type="stealth"/>
            <a:tailEnd len="med" w="med" type="none"/>
          </a:ln>
        </p:spPr>
      </p:cxnSp>
      <p:sp>
        <p:nvSpPr>
          <p:cNvPr id="745" name="Google Shape;745;p21"/>
          <p:cNvSpPr txBox="1"/>
          <p:nvPr/>
        </p:nvSpPr>
        <p:spPr>
          <a:xfrm>
            <a:off x="5554662" y="4549775"/>
            <a:ext cx="53340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Orbit Data</a:t>
            </a:r>
            <a:endParaRPr/>
          </a:p>
        </p:txBody>
      </p:sp>
      <p:grpSp>
        <p:nvGrpSpPr>
          <p:cNvPr id="746" name="Google Shape;746;p21"/>
          <p:cNvGrpSpPr/>
          <p:nvPr/>
        </p:nvGrpSpPr>
        <p:grpSpPr>
          <a:xfrm>
            <a:off x="6469062" y="5562600"/>
            <a:ext cx="452437" cy="276225"/>
            <a:chOff x="3955" y="3372"/>
            <a:chExt cx="285" cy="174"/>
          </a:xfrm>
        </p:grpSpPr>
        <p:sp>
          <p:nvSpPr>
            <p:cNvPr id="747" name="Google Shape;747;p21"/>
            <p:cNvSpPr/>
            <p:nvPr/>
          </p:nvSpPr>
          <p:spPr>
            <a:xfrm>
              <a:off x="3998" y="3389"/>
              <a:ext cx="198" cy="15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8" name="Google Shape;748;p21"/>
            <p:cNvSpPr txBox="1"/>
            <p:nvPr/>
          </p:nvSpPr>
          <p:spPr>
            <a:xfrm>
              <a:off x="3955" y="3372"/>
              <a:ext cx="285" cy="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Times New Roman"/>
                <a:buNone/>
              </a:pPr>
              <a:r>
                <a:rPr b="0" i="1" lang="en-US" sz="6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from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Times New Roman"/>
                <a:buNone/>
              </a:pPr>
              <a:r>
                <a:rPr b="0" i="1" lang="en-US" sz="6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WSC</a:t>
              </a:r>
              <a:endParaRPr/>
            </a:p>
          </p:txBody>
        </p:sp>
      </p:grpSp>
      <p:grpSp>
        <p:nvGrpSpPr>
          <p:cNvPr id="749" name="Google Shape;749;p21"/>
          <p:cNvGrpSpPr/>
          <p:nvPr/>
        </p:nvGrpSpPr>
        <p:grpSpPr>
          <a:xfrm>
            <a:off x="5643562" y="5715000"/>
            <a:ext cx="590550" cy="214312"/>
            <a:chOff x="3500" y="3648"/>
            <a:chExt cx="372" cy="135"/>
          </a:xfrm>
        </p:grpSpPr>
        <p:sp>
          <p:nvSpPr>
            <p:cNvPr id="750" name="Google Shape;750;p21"/>
            <p:cNvSpPr/>
            <p:nvPr/>
          </p:nvSpPr>
          <p:spPr>
            <a:xfrm>
              <a:off x="3528" y="3663"/>
              <a:ext cx="293" cy="10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1" name="Google Shape;751;p21"/>
            <p:cNvSpPr txBox="1"/>
            <p:nvPr/>
          </p:nvSpPr>
          <p:spPr>
            <a:xfrm>
              <a:off x="3500" y="3648"/>
              <a:ext cx="372" cy="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Times New Roman"/>
                <a:buNone/>
              </a:pPr>
              <a:r>
                <a:rPr b="1" i="0" lang="en-US" sz="8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NORAD</a:t>
              </a:r>
              <a:endParaRPr/>
            </a:p>
          </p:txBody>
        </p:sp>
      </p:grpSp>
      <p:grpSp>
        <p:nvGrpSpPr>
          <p:cNvPr id="752" name="Google Shape;752;p21"/>
          <p:cNvGrpSpPr/>
          <p:nvPr/>
        </p:nvGrpSpPr>
        <p:grpSpPr>
          <a:xfrm>
            <a:off x="8072437" y="4041775"/>
            <a:ext cx="452437" cy="276225"/>
            <a:chOff x="3955" y="3372"/>
            <a:chExt cx="285" cy="174"/>
          </a:xfrm>
        </p:grpSpPr>
        <p:sp>
          <p:nvSpPr>
            <p:cNvPr id="753" name="Google Shape;753;p21"/>
            <p:cNvSpPr/>
            <p:nvPr/>
          </p:nvSpPr>
          <p:spPr>
            <a:xfrm>
              <a:off x="3998" y="3389"/>
              <a:ext cx="198" cy="15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4" name="Google Shape;754;p21"/>
            <p:cNvSpPr txBox="1"/>
            <p:nvPr/>
          </p:nvSpPr>
          <p:spPr>
            <a:xfrm>
              <a:off x="3955" y="3372"/>
              <a:ext cx="285" cy="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Times New Roman"/>
                <a:buNone/>
              </a:pPr>
              <a:r>
                <a:rPr b="0" i="1" lang="en-US" sz="6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Times New Roman"/>
                <a:buNone/>
              </a:pPr>
              <a:r>
                <a:rPr b="0" i="1" lang="en-US" sz="6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FDF</a:t>
              </a:r>
              <a:endParaRPr/>
            </a:p>
          </p:txBody>
        </p:sp>
      </p:grpSp>
      <p:cxnSp>
        <p:nvCxnSpPr>
          <p:cNvPr id="755" name="Google Shape;755;p21"/>
          <p:cNvCxnSpPr/>
          <p:nvPr/>
        </p:nvCxnSpPr>
        <p:spPr>
          <a:xfrm>
            <a:off x="7912100" y="3289300"/>
            <a:ext cx="357187" cy="777875"/>
          </a:xfrm>
          <a:prstGeom prst="straightConnector1">
            <a:avLst/>
          </a:prstGeom>
          <a:noFill/>
          <a:ln cap="flat" cmpd="sng" w="12700">
            <a:solidFill>
              <a:srgbClr val="009900"/>
            </a:solidFill>
            <a:prstDash val="solid"/>
            <a:miter lim="800000"/>
            <a:headEnd len="med" w="med" type="none"/>
            <a:tailEnd len="sm" w="sm" type="stealth"/>
          </a:ln>
        </p:spPr>
      </p:cxnSp>
      <p:sp>
        <p:nvSpPr>
          <p:cNvPr id="756" name="Google Shape;756;p21"/>
          <p:cNvSpPr txBox="1"/>
          <p:nvPr/>
        </p:nvSpPr>
        <p:spPr>
          <a:xfrm>
            <a:off x="8029575" y="3463925"/>
            <a:ext cx="476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757" name="Google Shape;757;p21"/>
          <p:cNvSpPr txBox="1"/>
          <p:nvPr/>
        </p:nvSpPr>
        <p:spPr>
          <a:xfrm>
            <a:off x="6308725" y="5283200"/>
            <a:ext cx="476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758" name="Google Shape;758;p21"/>
          <p:cNvSpPr txBox="1"/>
          <p:nvPr/>
        </p:nvSpPr>
        <p:spPr>
          <a:xfrm>
            <a:off x="2125662" y="2911475"/>
            <a:ext cx="377825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1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Kenya</a:t>
            </a:r>
            <a:endParaRPr/>
          </a:p>
        </p:txBody>
      </p:sp>
      <p:sp>
        <p:nvSpPr>
          <p:cNvPr id="759" name="Google Shape;759;p21"/>
          <p:cNvSpPr txBox="1"/>
          <p:nvPr/>
        </p:nvSpPr>
        <p:spPr>
          <a:xfrm>
            <a:off x="3298825" y="2703512"/>
            <a:ext cx="8921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ASINet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Fucino Gateway</a:t>
            </a:r>
            <a:endParaRPr/>
          </a:p>
        </p:txBody>
      </p:sp>
      <p:cxnSp>
        <p:nvCxnSpPr>
          <p:cNvPr id="760" name="Google Shape;760;p21"/>
          <p:cNvCxnSpPr/>
          <p:nvPr/>
        </p:nvCxnSpPr>
        <p:spPr>
          <a:xfrm flipH="1" rot="10800000">
            <a:off x="2366962" y="2847975"/>
            <a:ext cx="887412" cy="4762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stealth"/>
            <a:tailEnd len="sm" w="sm" type="stealth"/>
          </a:ln>
        </p:spPr>
      </p:cxnSp>
      <p:sp>
        <p:nvSpPr>
          <p:cNvPr id="761" name="Google Shape;761;p21"/>
          <p:cNvSpPr txBox="1"/>
          <p:nvPr/>
        </p:nvSpPr>
        <p:spPr>
          <a:xfrm>
            <a:off x="3692525" y="2544762"/>
            <a:ext cx="574675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1" lang="en-US" sz="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Fucino, Italy</a:t>
            </a:r>
            <a:endParaRPr/>
          </a:p>
        </p:txBody>
      </p:sp>
      <p:sp>
        <p:nvSpPr>
          <p:cNvPr id="762" name="Google Shape;762;p21"/>
          <p:cNvSpPr/>
          <p:nvPr/>
        </p:nvSpPr>
        <p:spPr>
          <a:xfrm>
            <a:off x="3314700" y="2703512"/>
            <a:ext cx="862012" cy="33496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3" name="Google Shape;763;p21"/>
          <p:cNvSpPr txBox="1"/>
          <p:nvPr/>
        </p:nvSpPr>
        <p:spPr>
          <a:xfrm>
            <a:off x="5043487" y="2728912"/>
            <a:ext cx="722312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ASINet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 Gateway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1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JSC</a:t>
            </a:r>
            <a:endParaRPr/>
          </a:p>
        </p:txBody>
      </p:sp>
      <p:sp>
        <p:nvSpPr>
          <p:cNvPr id="764" name="Google Shape;764;p21"/>
          <p:cNvSpPr/>
          <p:nvPr/>
        </p:nvSpPr>
        <p:spPr>
          <a:xfrm>
            <a:off x="5108575" y="2749550"/>
            <a:ext cx="598487" cy="38417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5" name="Google Shape;765;p21"/>
          <p:cNvSpPr txBox="1"/>
          <p:nvPr/>
        </p:nvSpPr>
        <p:spPr>
          <a:xfrm>
            <a:off x="4540250" y="3249612"/>
            <a:ext cx="68103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0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384kbps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rPr b="0" i="0" lang="en-US" sz="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Leased Line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2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771" name="Google Shape;771;p22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Ground Station at Malindi:</a:t>
            </a:r>
            <a:b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Italian Space Agency &amp; U. of Rome</a:t>
            </a:r>
            <a:endParaRPr/>
          </a:p>
        </p:txBody>
      </p:sp>
      <p:pic>
        <p:nvPicPr>
          <p:cNvPr id="772" name="Google Shape;77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143000"/>
            <a:ext cx="3854450" cy="51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3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778" name="Google Shape;778;p23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 Facility Layout</a:t>
            </a:r>
            <a:endParaRPr/>
          </a:p>
        </p:txBody>
      </p:sp>
      <p:sp>
        <p:nvSpPr>
          <p:cNvPr id="779" name="Google Shape;779;p23"/>
          <p:cNvSpPr txBox="1"/>
          <p:nvPr/>
        </p:nvSpPr>
        <p:spPr>
          <a:xfrm>
            <a:off x="6629400" y="1143000"/>
            <a:ext cx="1524000" cy="593725"/>
          </a:xfrm>
          <a:prstGeom prst="rect">
            <a:avLst/>
          </a:prstGeom>
          <a:noFill/>
          <a:ln cap="flat" cmpd="sng" w="12700">
            <a:solidFill>
              <a:srgbClr val="990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Flight Ops Control Room</a:t>
            </a:r>
            <a:endParaRPr/>
          </a:p>
        </p:txBody>
      </p:sp>
      <p:sp>
        <p:nvSpPr>
          <p:cNvPr id="780" name="Google Shape;780;p23"/>
          <p:cNvSpPr txBox="1"/>
          <p:nvPr/>
        </p:nvSpPr>
        <p:spPr>
          <a:xfrm>
            <a:off x="457200" y="3657600"/>
            <a:ext cx="1524000" cy="593725"/>
          </a:xfrm>
          <a:prstGeom prst="rect">
            <a:avLst/>
          </a:prstGeom>
          <a:noFill/>
          <a:ln cap="flat" cmpd="sng" w="127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Times New Roman"/>
              <a:buNone/>
            </a:pPr>
            <a:r>
              <a:rPr b="0" i="1" lang="en-US" sz="1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Scientists’ Offices</a:t>
            </a:r>
            <a:endParaRPr/>
          </a:p>
        </p:txBody>
      </p:sp>
      <p:sp>
        <p:nvSpPr>
          <p:cNvPr id="781" name="Google Shape;781;p23"/>
          <p:cNvSpPr txBox="1"/>
          <p:nvPr/>
        </p:nvSpPr>
        <p:spPr>
          <a:xfrm>
            <a:off x="6705600" y="4191000"/>
            <a:ext cx="1524000" cy="593725"/>
          </a:xfrm>
          <a:prstGeom prst="rect">
            <a:avLst/>
          </a:prstGeom>
          <a:noFill/>
          <a:ln cap="flat" cmpd="sng" w="12700">
            <a:solidFill>
              <a:srgbClr val="990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ts val="1600"/>
              <a:buFont typeface="Times New Roman"/>
              <a:buNone/>
            </a:pPr>
            <a:r>
              <a:rPr b="0" i="1" lang="en-US" sz="1600" u="none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Engineers’ Offices</a:t>
            </a:r>
            <a:endParaRPr/>
          </a:p>
        </p:txBody>
      </p:sp>
      <p:sp>
        <p:nvSpPr>
          <p:cNvPr id="782" name="Google Shape;782;p23"/>
          <p:cNvSpPr/>
          <p:nvPr/>
        </p:nvSpPr>
        <p:spPr>
          <a:xfrm>
            <a:off x="4648200" y="1676400"/>
            <a:ext cx="533400" cy="1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3" name="Google Shape;783;p23"/>
          <p:cNvSpPr/>
          <p:nvPr/>
        </p:nvSpPr>
        <p:spPr>
          <a:xfrm>
            <a:off x="2667000" y="2667000"/>
            <a:ext cx="6858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4" name="Google Shape;784;p23"/>
          <p:cNvSpPr/>
          <p:nvPr/>
        </p:nvSpPr>
        <p:spPr>
          <a:xfrm>
            <a:off x="2743200" y="3429000"/>
            <a:ext cx="762000" cy="1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5" name="Google Shape;785;p23"/>
          <p:cNvGrpSpPr/>
          <p:nvPr/>
        </p:nvGrpSpPr>
        <p:grpSpPr>
          <a:xfrm>
            <a:off x="533400" y="990600"/>
            <a:ext cx="8001000" cy="5181600"/>
            <a:chOff x="336" y="624"/>
            <a:chExt cx="5040" cy="3264"/>
          </a:xfrm>
        </p:grpSpPr>
        <p:grpSp>
          <p:nvGrpSpPr>
            <p:cNvPr id="786" name="Google Shape;786;p23"/>
            <p:cNvGrpSpPr/>
            <p:nvPr/>
          </p:nvGrpSpPr>
          <p:grpSpPr>
            <a:xfrm>
              <a:off x="1372" y="624"/>
              <a:ext cx="2513" cy="3264"/>
              <a:chOff x="1372" y="624"/>
              <a:chExt cx="2513" cy="3264"/>
            </a:xfrm>
          </p:grpSpPr>
          <p:pic>
            <p:nvPicPr>
              <p:cNvPr id="787" name="Google Shape;787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4397" r="21986" t="0"/>
              <a:stretch/>
            </p:blipFill>
            <p:spPr>
              <a:xfrm>
                <a:off x="1372" y="624"/>
                <a:ext cx="2513" cy="32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8" name="Google Shape;788;p23"/>
              <p:cNvSpPr/>
              <p:nvPr/>
            </p:nvSpPr>
            <p:spPr>
              <a:xfrm>
                <a:off x="1680" y="1680"/>
                <a:ext cx="480" cy="24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89" name="Google Shape;789;p23"/>
              <p:cNvSpPr/>
              <p:nvPr/>
            </p:nvSpPr>
            <p:spPr>
              <a:xfrm>
                <a:off x="1728" y="2112"/>
                <a:ext cx="480" cy="14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790" name="Google Shape;790;p23"/>
            <p:cNvSpPr txBox="1"/>
            <p:nvPr/>
          </p:nvSpPr>
          <p:spPr>
            <a:xfrm>
              <a:off x="3936" y="2112"/>
              <a:ext cx="720" cy="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Kitchen</a:t>
              </a:r>
              <a:endParaRPr/>
            </a:p>
          </p:txBody>
        </p:sp>
        <p:sp>
          <p:nvSpPr>
            <p:cNvPr id="791" name="Google Shape;791;p23"/>
            <p:cNvSpPr txBox="1"/>
            <p:nvPr/>
          </p:nvSpPr>
          <p:spPr>
            <a:xfrm>
              <a:off x="4224" y="1680"/>
              <a:ext cx="1152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University Backbone</a:t>
              </a:r>
              <a:endParaRPr/>
            </a:p>
          </p:txBody>
        </p:sp>
        <p:cxnSp>
          <p:nvCxnSpPr>
            <p:cNvPr id="792" name="Google Shape;792;p23"/>
            <p:cNvCxnSpPr/>
            <p:nvPr/>
          </p:nvCxnSpPr>
          <p:spPr>
            <a:xfrm rot="10800000">
              <a:off x="3936" y="1776"/>
              <a:ext cx="24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793" name="Google Shape;793;p23"/>
            <p:cNvCxnSpPr/>
            <p:nvPr/>
          </p:nvCxnSpPr>
          <p:spPr>
            <a:xfrm flipH="1">
              <a:off x="2690" y="896"/>
              <a:ext cx="1459" cy="13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794" name="Google Shape;794;p23"/>
            <p:cNvSpPr txBox="1"/>
            <p:nvPr/>
          </p:nvSpPr>
          <p:spPr>
            <a:xfrm>
              <a:off x="336" y="1531"/>
              <a:ext cx="1036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Conference Room</a:t>
              </a:r>
              <a:endParaRPr/>
            </a:p>
          </p:txBody>
        </p:sp>
        <p:cxnSp>
          <p:nvCxnSpPr>
            <p:cNvPr id="795" name="Google Shape;795;p23"/>
            <p:cNvCxnSpPr/>
            <p:nvPr/>
          </p:nvCxnSpPr>
          <p:spPr>
            <a:xfrm flipH="1" rot="10800000">
              <a:off x="1795" y="3571"/>
              <a:ext cx="707" cy="13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796" name="Google Shape;796;p23"/>
            <p:cNvSpPr txBox="1"/>
            <p:nvPr/>
          </p:nvSpPr>
          <p:spPr>
            <a:xfrm>
              <a:off x="948" y="3616"/>
              <a:ext cx="989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Swift “Gallery”</a:t>
              </a:r>
              <a:endParaRPr/>
            </a:p>
          </p:txBody>
        </p:sp>
        <p:sp>
          <p:nvSpPr>
            <p:cNvPr id="797" name="Google Shape;797;p23"/>
            <p:cNvSpPr txBox="1"/>
            <p:nvPr/>
          </p:nvSpPr>
          <p:spPr>
            <a:xfrm>
              <a:off x="901" y="760"/>
              <a:ext cx="1271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FOT’s Entrance</a:t>
              </a:r>
              <a:endParaRPr/>
            </a:p>
          </p:txBody>
        </p:sp>
        <p:cxnSp>
          <p:nvCxnSpPr>
            <p:cNvPr id="798" name="Google Shape;798;p23"/>
            <p:cNvCxnSpPr/>
            <p:nvPr/>
          </p:nvCxnSpPr>
          <p:spPr>
            <a:xfrm>
              <a:off x="1937" y="941"/>
              <a:ext cx="282" cy="18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799" name="Google Shape;799;p23"/>
            <p:cNvSpPr txBox="1"/>
            <p:nvPr/>
          </p:nvSpPr>
          <p:spPr>
            <a:xfrm>
              <a:off x="666" y="3253"/>
              <a:ext cx="98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Visitors’ Entrance</a:t>
              </a:r>
              <a:endParaRPr/>
            </a:p>
          </p:txBody>
        </p:sp>
        <p:cxnSp>
          <p:nvCxnSpPr>
            <p:cNvPr id="800" name="Google Shape;800;p23"/>
            <p:cNvCxnSpPr/>
            <p:nvPr/>
          </p:nvCxnSpPr>
          <p:spPr>
            <a:xfrm>
              <a:off x="1654" y="3344"/>
              <a:ext cx="565" cy="13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801" name="Google Shape;801;p23"/>
            <p:cNvSpPr txBox="1"/>
            <p:nvPr/>
          </p:nvSpPr>
          <p:spPr>
            <a:xfrm>
              <a:off x="4290" y="1213"/>
              <a:ext cx="942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L&amp;EO Overflow</a:t>
              </a:r>
              <a:endParaRPr/>
            </a:p>
          </p:txBody>
        </p:sp>
        <p:cxnSp>
          <p:nvCxnSpPr>
            <p:cNvPr id="802" name="Google Shape;802;p23"/>
            <p:cNvCxnSpPr/>
            <p:nvPr/>
          </p:nvCxnSpPr>
          <p:spPr>
            <a:xfrm rot="10800000">
              <a:off x="3443" y="1123"/>
              <a:ext cx="753" cy="18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803" name="Google Shape;803;p23"/>
            <p:cNvCxnSpPr/>
            <p:nvPr/>
          </p:nvCxnSpPr>
          <p:spPr>
            <a:xfrm flipH="1">
              <a:off x="3584" y="1304"/>
              <a:ext cx="612" cy="18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804" name="Google Shape;804;p23"/>
            <p:cNvCxnSpPr/>
            <p:nvPr/>
          </p:nvCxnSpPr>
          <p:spPr>
            <a:xfrm rot="10800000">
              <a:off x="3600" y="2160"/>
              <a:ext cx="384" cy="4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805" name="Google Shape;805;p23"/>
            <p:cNvCxnSpPr/>
            <p:nvPr/>
          </p:nvCxnSpPr>
          <p:spPr>
            <a:xfrm>
              <a:off x="1325" y="1667"/>
              <a:ext cx="612" cy="13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sp>
        <p:nvSpPr>
          <p:cNvPr id="806" name="Google Shape;806;p23"/>
          <p:cNvSpPr txBox="1"/>
          <p:nvPr/>
        </p:nvSpPr>
        <p:spPr>
          <a:xfrm>
            <a:off x="3962400" y="6096000"/>
            <a:ext cx="2362200" cy="3492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1" lang="en-US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Administrative Support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4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812" name="Google Shape;812;p24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Ops Concept Refresher</a:t>
            </a:r>
            <a:endParaRPr/>
          </a:p>
        </p:txBody>
      </p:sp>
      <p:sp>
        <p:nvSpPr>
          <p:cNvPr id="813" name="Google Shape;813;p24"/>
          <p:cNvSpPr txBox="1"/>
          <p:nvPr>
            <p:ph idx="1" type="body"/>
          </p:nvPr>
        </p:nvSpPr>
        <p:spPr>
          <a:xfrm>
            <a:off x="685800" y="1066800"/>
            <a:ext cx="7772400" cy="540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Highly Autonomous Mission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On-board: Detection, Slewing, &amp; Observations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MOC:  Telemetry Monitoring, Malindi Passes, etc.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Operations Team At Penn State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8x5 Staffing, 24x7 Response (Paging for Bursts, Anomalies)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Omitron - Flight Ops; PSU- Science Ops (XRT, UVOT Scientists)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Sustaining Engineering by Spectrum &amp; Instruments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Rapid &amp; Flexible Mission Planning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&amp; Opportunistic Mission Replans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 Coordination of Flight &amp; Science Ops Teams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GRB or ToO Response Options: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Typical:  Add to Timeline During Scheduled Weekday Revision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Faster:  Quick Replan, Upload via TDRSS or Malindi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Fastest:  Upload GRB Position &amp; Merit to FoM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60" name="Google Shape;60;p7"/>
          <p:cNvSpPr txBox="1"/>
          <p:nvPr>
            <p:ph type="title"/>
          </p:nvPr>
        </p:nvSpPr>
        <p:spPr>
          <a:xfrm>
            <a:off x="3495675" y="268287"/>
            <a:ext cx="268128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Swift MIDEX</a:t>
            </a:r>
            <a:endParaRPr/>
          </a:p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304800" y="1287462"/>
            <a:ext cx="6324600" cy="336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Prime Institution: GSFC (Neil Gehrels, PI)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 University Partner: Penn State (PSU)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Countries Involved: USA, Italy, UK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Spacecraft Partner: Spectrum Astro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Operations Partner:  Omitron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1371600"/>
            <a:ext cx="558800" cy="82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4200" y="3429000"/>
            <a:ext cx="1146175" cy="649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 rotWithShape="1">
          <a:blip r:embed="rId5">
            <a:alphaModFix/>
          </a:blip>
          <a:srcRect b="0" l="42747" r="18955" t="38383"/>
          <a:stretch/>
        </p:blipFill>
        <p:spPr>
          <a:xfrm>
            <a:off x="7010400" y="2286000"/>
            <a:ext cx="644525" cy="63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 rotWithShape="1">
          <a:blip r:embed="rId6">
            <a:alphaModFix/>
          </a:blip>
          <a:srcRect b="0" l="0" r="79483" t="0"/>
          <a:stretch/>
        </p:blipFill>
        <p:spPr>
          <a:xfrm>
            <a:off x="6400800" y="2895600"/>
            <a:ext cx="515937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3000" y="5334000"/>
            <a:ext cx="20828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86400" y="2857500"/>
            <a:ext cx="8286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 rotWithShape="1">
          <a:blip r:embed="rId9">
            <a:alphaModFix/>
          </a:blip>
          <a:srcRect b="6999" l="3282" r="76228" t="61007"/>
          <a:stretch/>
        </p:blipFill>
        <p:spPr>
          <a:xfrm>
            <a:off x="5943600" y="3952875"/>
            <a:ext cx="1195387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10">
            <a:alphaModFix/>
          </a:blip>
          <a:srcRect b="9599" l="0" r="9588" t="0"/>
          <a:stretch/>
        </p:blipFill>
        <p:spPr>
          <a:xfrm>
            <a:off x="7467600" y="4940300"/>
            <a:ext cx="1082675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11400" y="4648200"/>
            <a:ext cx="22606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29200" y="4876800"/>
            <a:ext cx="889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 rotWithShape="1">
          <a:blip r:embed="rId13">
            <a:alphaModFix/>
          </a:blip>
          <a:srcRect b="73576" l="0" r="79464" t="3503"/>
          <a:stretch/>
        </p:blipFill>
        <p:spPr>
          <a:xfrm>
            <a:off x="574675" y="4746625"/>
            <a:ext cx="1558925" cy="1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96200" y="2760662"/>
            <a:ext cx="1295400" cy="82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19800" y="5562600"/>
            <a:ext cx="1320800" cy="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5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821" name="Google Shape;821;p25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Normal, </a:t>
            </a:r>
            <a:r>
              <a:rPr b="0" i="0" lang="en-US" sz="20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GRB</a:t>
            </a:r>
            <a:r>
              <a:rPr b="0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b="0" i="0" lang="en-US" sz="2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Anomaly</a:t>
            </a:r>
            <a:r>
              <a:rPr b="0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Operations</a:t>
            </a:r>
            <a:endParaRPr/>
          </a:p>
        </p:txBody>
      </p:sp>
      <p:sp>
        <p:nvSpPr>
          <p:cNvPr id="822" name="Google Shape;822;p25"/>
          <p:cNvSpPr txBox="1"/>
          <p:nvPr>
            <p:ph idx="1" type="body"/>
          </p:nvPr>
        </p:nvSpPr>
        <p:spPr>
          <a:xfrm>
            <a:off x="685800" y="1027112"/>
            <a:ext cx="7772400" cy="52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On-Board Automation: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3-day Target &amp; Command Load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GRB Detection &amp; Follow-up, S/C Checks Constraints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GRB Alerts via TDRSS to GCN &amp; MOC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On-board Science Data Capacity ~ 4 Days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Spacecraft Capable of 72 Hour Operation Without Ground Command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Anomalies Trigger Spacecraft SOH Telemetry via TDRSS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Instruments Have Autonomous Safing and SAA Procedures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Weekday Ground Operations: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Ground Station at Malindi, Kenya (Italian Space Agency)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7-8 Contacts Per Day; Most Automated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Timeline Revised to Accommodate New GRBs, ToOs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Updated Target &amp; Command Load Uploaded Daily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Monitoring of Spacecraft &amp; Instruments State of Health</a:t>
            </a:r>
            <a:endParaRPr b="0" i="0" sz="18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Off-shift (Nights &amp; Weekends):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Paging for 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GRBs, Time-critical ToOs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&amp;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Anomalies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 Display of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Alerts, Quicklook,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SOH</a:t>
            </a:r>
            <a:endParaRPr b="0" i="0" sz="18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Commanding Warranted, Travel to MOC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6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828" name="Google Shape;828;p26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MOC Operational Dataflows: R/T</a:t>
            </a:r>
            <a:endParaRPr/>
          </a:p>
        </p:txBody>
      </p:sp>
      <p:pic>
        <p:nvPicPr>
          <p:cNvPr id="829" name="Google Shape;8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873125"/>
            <a:ext cx="8448675" cy="59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7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pic>
        <p:nvPicPr>
          <p:cNvPr id="835" name="Google Shape;8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143000"/>
            <a:ext cx="7162800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27"/>
          <p:cNvSpPr txBox="1"/>
          <p:nvPr/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 Access</a:t>
            </a:r>
            <a:endParaRPr/>
          </a:p>
        </p:txBody>
      </p:sp>
      <p:sp>
        <p:nvSpPr>
          <p:cNvPr id="837" name="Google Shape;837;p27"/>
          <p:cNvSpPr txBox="1"/>
          <p:nvPr>
            <p:ph idx="4294967295" type="body"/>
          </p:nvPr>
        </p:nvSpPr>
        <p:spPr>
          <a:xfrm>
            <a:off x="685800" y="13716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8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849" name="Google Shape;849;p28"/>
          <p:cNvSpPr txBox="1"/>
          <p:nvPr>
            <p:ph type="title"/>
          </p:nvPr>
        </p:nvSpPr>
        <p:spPr>
          <a:xfrm>
            <a:off x="1828800" y="228600"/>
            <a:ext cx="601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Science Planning</a:t>
            </a:r>
            <a:endParaRPr/>
          </a:p>
        </p:txBody>
      </p:sp>
      <p:sp>
        <p:nvSpPr>
          <p:cNvPr id="850" name="Google Shape;850;p28"/>
          <p:cNvSpPr txBox="1"/>
          <p:nvPr>
            <p:ph idx="1" type="body"/>
          </p:nvPr>
        </p:nvSpPr>
        <p:spPr>
          <a:xfrm>
            <a:off x="685800" y="10668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 Science Timeline Inputs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GRB Afterglows:  ~1 New Afterglow Per Day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Time-critical ToO: 1 Per Week to Followup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 GRB Afterglows:  3-4 Visible (at High Energies)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Planned ToOs (Monitoring, etc.): ~1 Per Week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 Transient Monitoring:  (Rate?)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 Survey Coverage:  12 of 15 Pointings Per Day (80%)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Calibrations Using Astrophysical Sources:  ~1 Per Week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Planning Considerations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4-5 Targets Per Orbit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Multi-orbit Observation Times Require “Juggling” of Targets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BAT Survey Pointings &amp; Safe Pointings 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(not safehold)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Be Astrophysically Interesting (Vote Now For Your Favorite)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9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856" name="Google Shape;856;p29"/>
          <p:cNvSpPr txBox="1"/>
          <p:nvPr>
            <p:ph type="title"/>
          </p:nvPr>
        </p:nvSpPr>
        <p:spPr>
          <a:xfrm>
            <a:off x="381000" y="2286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TAKO Target Scheduler</a:t>
            </a:r>
            <a:endParaRPr/>
          </a:p>
        </p:txBody>
      </p:sp>
      <p:pic>
        <p:nvPicPr>
          <p:cNvPr id="857" name="Google Shape;8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066800"/>
            <a:ext cx="7924800" cy="497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0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pic>
        <p:nvPicPr>
          <p:cNvPr id="863" name="Google Shape;8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601980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30"/>
          <p:cNvSpPr txBox="1"/>
          <p:nvPr>
            <p:ph type="title"/>
          </p:nvPr>
        </p:nvSpPr>
        <p:spPr>
          <a:xfrm>
            <a:off x="1371600" y="152400"/>
            <a:ext cx="5943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Swift Gamma Ray Burst Explorer:</a:t>
            </a:r>
            <a:br>
              <a:rPr b="0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Catching Gamma Ray Bursts on the Fly</a:t>
            </a:r>
            <a:endParaRPr/>
          </a:p>
        </p:txBody>
      </p:sp>
      <p:pic>
        <p:nvPicPr>
          <p:cNvPr id="865" name="Google Shape;86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475" y="1709737"/>
            <a:ext cx="8401050" cy="46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30"/>
          <p:cNvSpPr txBox="1"/>
          <p:nvPr/>
        </p:nvSpPr>
        <p:spPr>
          <a:xfrm>
            <a:off x="914400" y="1320800"/>
            <a:ext cx="2755900" cy="836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r>
              <a:rPr b="0" i="1" lang="en-US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“Flight very rapid, ‘twinkling’, sailing between spurts.”</a:t>
            </a:r>
            <a:endParaRPr b="0" i="0" sz="1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r>
              <a:rPr b="0" i="0" lang="en-US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– Roger Tory Peterson</a:t>
            </a:r>
            <a:endParaRPr/>
          </a:p>
        </p:txBody>
      </p:sp>
      <p:sp>
        <p:nvSpPr>
          <p:cNvPr id="867" name="Google Shape;867;p30"/>
          <p:cNvSpPr txBox="1"/>
          <p:nvPr/>
        </p:nvSpPr>
        <p:spPr>
          <a:xfrm>
            <a:off x="5473700" y="1320800"/>
            <a:ext cx="2755900" cy="1474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r>
              <a:rPr b="0" i="1" lang="en-US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“Swifts fly expertly on their first try. Regardless of their introduction to flight, all young are adept at it soon after they take their initial leap.”</a:t>
            </a:r>
            <a:endParaRPr b="0" i="0" sz="1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</a:pPr>
            <a:r>
              <a:rPr b="0" i="0" lang="en-US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– National Geographic Society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80" name="Google Shape;80;p8"/>
          <p:cNvSpPr txBox="1"/>
          <p:nvPr>
            <p:ph idx="4294967295" type="title"/>
          </p:nvPr>
        </p:nvSpPr>
        <p:spPr>
          <a:xfrm>
            <a:off x="1828800" y="228600"/>
            <a:ext cx="186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Overview</a:t>
            </a:r>
            <a:endParaRPr/>
          </a:p>
        </p:txBody>
      </p:sp>
      <p:sp>
        <p:nvSpPr>
          <p:cNvPr id="81" name="Google Shape;81;p8"/>
          <p:cNvSpPr txBox="1"/>
          <p:nvPr>
            <p:ph idx="4294967295" type="body"/>
          </p:nvPr>
        </p:nvSpPr>
        <p:spPr>
          <a:xfrm>
            <a:off x="533400" y="1219200"/>
            <a:ext cx="43434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 100s of GRBs during mission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 origin of GRBs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environment near GRBs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GRBs to probe the Universe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all-sky hard X-ray survey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Rapidly re-pointing spacecraft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1 minute automated response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 response to Targets of Opportunity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distributed immediately to astronomical community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Burst alerts in seconds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Follow-up observations in a day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1371600"/>
            <a:ext cx="344487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3000"/>
            <a:ext cx="3046412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9"/>
          <p:cNvSpPr txBox="1"/>
          <p:nvPr>
            <p:ph type="title"/>
          </p:nvPr>
        </p:nvSpPr>
        <p:spPr>
          <a:xfrm>
            <a:off x="1971675" y="285750"/>
            <a:ext cx="4371975" cy="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Spacecraft &amp; Launcher</a:t>
            </a:r>
            <a:endParaRPr/>
          </a:p>
        </p:txBody>
      </p:sp>
      <p:sp>
        <p:nvSpPr>
          <p:cNvPr id="92" name="Google Shape;92;p9"/>
          <p:cNvSpPr txBox="1"/>
          <p:nvPr>
            <p:ph idx="1" type="body"/>
          </p:nvPr>
        </p:nvSpPr>
        <p:spPr>
          <a:xfrm>
            <a:off x="2133600" y="1295400"/>
            <a:ext cx="4851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date 2003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Spacecraft by Spectrum Astro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Launcher is Delta II (7320)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Earth Orbit:  600 km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Inclination ~20 degrees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Three-year mission operation life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Orbit stable for 5+ years without propulsion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Peak slew rate 50 degrees in &lt; 50 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Arrive within 1 arc-minute of target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operations and pointing</a:t>
            </a:r>
            <a:endParaRPr/>
          </a:p>
        </p:txBody>
      </p:sp>
      <p:grpSp>
        <p:nvGrpSpPr>
          <p:cNvPr id="93" name="Google Shape;93;p9"/>
          <p:cNvGrpSpPr/>
          <p:nvPr/>
        </p:nvGrpSpPr>
        <p:grpSpPr>
          <a:xfrm>
            <a:off x="6858000" y="1219200"/>
            <a:ext cx="1795462" cy="4554537"/>
            <a:chOff x="1008" y="2725"/>
            <a:chExt cx="603" cy="1043"/>
          </a:xfrm>
        </p:grpSpPr>
        <p:pic>
          <p:nvPicPr>
            <p:cNvPr id="94" name="Google Shape;94;p9"/>
            <p:cNvPicPr preferRelativeResize="0"/>
            <p:nvPr/>
          </p:nvPicPr>
          <p:blipFill rotWithShape="1">
            <a:blip r:embed="rId4">
              <a:alphaModFix/>
            </a:blip>
            <a:srcRect b="6857" l="4571" r="66056" t="25714"/>
            <a:stretch/>
          </p:blipFill>
          <p:spPr>
            <a:xfrm>
              <a:off x="1008" y="2725"/>
              <a:ext cx="603" cy="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9"/>
            <p:cNvSpPr txBox="1"/>
            <p:nvPr/>
          </p:nvSpPr>
          <p:spPr>
            <a:xfrm>
              <a:off x="1269" y="3696"/>
              <a:ext cx="65" cy="7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101" name="Google Shape;101;p10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 Ground Track</a:t>
            </a:r>
            <a:endParaRPr/>
          </a:p>
        </p:txBody>
      </p:sp>
      <p:pic>
        <p:nvPicPr>
          <p:cNvPr id="102" name="Google Shape;10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1000125"/>
            <a:ext cx="7443787" cy="558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108" name="Google Shape;108;p11"/>
          <p:cNvSpPr txBox="1"/>
          <p:nvPr>
            <p:ph type="title"/>
          </p:nvPr>
        </p:nvSpPr>
        <p:spPr>
          <a:xfrm>
            <a:off x="3478212" y="276225"/>
            <a:ext cx="2698750" cy="341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Instruments</a:t>
            </a:r>
            <a:endParaRPr/>
          </a:p>
        </p:txBody>
      </p:sp>
      <p:sp>
        <p:nvSpPr>
          <p:cNvPr id="109" name="Google Shape;109;p11"/>
          <p:cNvSpPr txBox="1"/>
          <p:nvPr/>
        </p:nvSpPr>
        <p:spPr>
          <a:xfrm>
            <a:off x="5327650" y="2235200"/>
            <a:ext cx="685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BAT</a:t>
            </a:r>
            <a:endParaRPr/>
          </a:p>
        </p:txBody>
      </p:sp>
      <p:sp>
        <p:nvSpPr>
          <p:cNvPr id="110" name="Google Shape;110;p11"/>
          <p:cNvSpPr txBox="1"/>
          <p:nvPr/>
        </p:nvSpPr>
        <p:spPr>
          <a:xfrm>
            <a:off x="5353050" y="3517900"/>
            <a:ext cx="685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XRT</a:t>
            </a:r>
            <a:endParaRPr/>
          </a:p>
        </p:txBody>
      </p:sp>
      <p:sp>
        <p:nvSpPr>
          <p:cNvPr id="111" name="Google Shape;111;p11"/>
          <p:cNvSpPr txBox="1"/>
          <p:nvPr/>
        </p:nvSpPr>
        <p:spPr>
          <a:xfrm>
            <a:off x="7334250" y="4533900"/>
            <a:ext cx="13589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Spacecraft</a:t>
            </a:r>
            <a:endParaRPr/>
          </a:p>
        </p:txBody>
      </p:sp>
      <p:sp>
        <p:nvSpPr>
          <p:cNvPr id="112" name="Google Shape;112;p11"/>
          <p:cNvSpPr txBox="1"/>
          <p:nvPr/>
        </p:nvSpPr>
        <p:spPr>
          <a:xfrm>
            <a:off x="8083550" y="1917700"/>
            <a:ext cx="838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"/>
              <a:buNone/>
            </a:pPr>
            <a:r>
              <a:rPr b="0" i="0" lang="en-US" sz="18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UVOT</a:t>
            </a:r>
            <a:endParaRPr/>
          </a:p>
        </p:txBody>
      </p:sp>
      <p:pic>
        <p:nvPicPr>
          <p:cNvPr id="113" name="Google Shape;11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524000"/>
            <a:ext cx="4495800" cy="3821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1"/>
          <p:cNvSpPr txBox="1"/>
          <p:nvPr/>
        </p:nvSpPr>
        <p:spPr>
          <a:xfrm>
            <a:off x="7543800" y="5638800"/>
            <a:ext cx="114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Spacecraft</a:t>
            </a:r>
            <a:endParaRPr/>
          </a:p>
        </p:txBody>
      </p:sp>
      <p:cxnSp>
        <p:nvCxnSpPr>
          <p:cNvPr id="115" name="Google Shape;115;p11"/>
          <p:cNvCxnSpPr/>
          <p:nvPr/>
        </p:nvCxnSpPr>
        <p:spPr>
          <a:xfrm>
            <a:off x="4419600" y="1905000"/>
            <a:ext cx="1752600" cy="60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16" name="Google Shape;116;p11"/>
          <p:cNvCxnSpPr/>
          <p:nvPr/>
        </p:nvCxnSpPr>
        <p:spPr>
          <a:xfrm flipH="1" rot="10800000">
            <a:off x="4114800" y="3124200"/>
            <a:ext cx="3200400" cy="121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17" name="Google Shape;117;p11"/>
          <p:cNvCxnSpPr/>
          <p:nvPr/>
        </p:nvCxnSpPr>
        <p:spPr>
          <a:xfrm rot="10800000">
            <a:off x="7010400" y="5029200"/>
            <a:ext cx="609600" cy="68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18" name="Google Shape;118;p11"/>
          <p:cNvCxnSpPr/>
          <p:nvPr/>
        </p:nvCxnSpPr>
        <p:spPr>
          <a:xfrm>
            <a:off x="4419600" y="2895600"/>
            <a:ext cx="2362200" cy="7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19" name="Google Shape;119;p11"/>
          <p:cNvSpPr txBox="1"/>
          <p:nvPr>
            <p:ph idx="1" type="body"/>
          </p:nvPr>
        </p:nvSpPr>
        <p:spPr>
          <a:xfrm>
            <a:off x="228600" y="1295400"/>
            <a:ext cx="55626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Burst Alert Telescope (BAT)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CZT detectors &amp; coded aperture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sensitive gamma-ray imager ever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Telescope (XRT)</a:t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Arcsecond GRB positions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CCD spectroscopy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Jet-X mirrors, XMM Detectors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UV/Optical Telescope (UVOT)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Sub-arcsecond imaging; Finding chart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Grism spectroscopy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r>
            <a:r>
              <a:rPr b="0" baseline="3000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mag sensitivity (1000 sec)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 of XMM OM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125" name="Google Shape;125;p12"/>
          <p:cNvSpPr txBox="1"/>
          <p:nvPr>
            <p:ph type="title"/>
          </p:nvPr>
        </p:nvSpPr>
        <p:spPr>
          <a:xfrm>
            <a:off x="1752600" y="304800"/>
            <a:ext cx="548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GRB Data “Gap”</a:t>
            </a:r>
            <a:endParaRPr/>
          </a:p>
        </p:txBody>
      </p:sp>
      <p:pic>
        <p:nvPicPr>
          <p:cNvPr id="126" name="Google Shape;1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990600"/>
            <a:ext cx="5105400" cy="426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07763">
              <a:srgbClr val="808080"/>
            </a:outerShdw>
          </a:effectLst>
        </p:spPr>
      </p:pic>
      <p:sp>
        <p:nvSpPr>
          <p:cNvPr id="127" name="Google Shape;127;p12"/>
          <p:cNvSpPr txBox="1"/>
          <p:nvPr/>
        </p:nvSpPr>
        <p:spPr>
          <a:xfrm>
            <a:off x="990600" y="5562600"/>
            <a:ext cx="67818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Beppo-SAX took at least 6-8 hours to perform an afterglow follow-up observation with its narrow field instruments, and only saw about 10 bursts per year.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133" name="Google Shape;133;p13"/>
          <p:cNvSpPr txBox="1"/>
          <p:nvPr>
            <p:ph type="title"/>
          </p:nvPr>
        </p:nvSpPr>
        <p:spPr>
          <a:xfrm>
            <a:off x="1447800" y="0"/>
            <a:ext cx="6248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Cascade of Images from High Energy to Low</a:t>
            </a:r>
            <a:endParaRPr/>
          </a:p>
        </p:txBody>
      </p:sp>
      <p:grpSp>
        <p:nvGrpSpPr>
          <p:cNvPr id="134" name="Google Shape;134;p13"/>
          <p:cNvGrpSpPr/>
          <p:nvPr/>
        </p:nvGrpSpPr>
        <p:grpSpPr>
          <a:xfrm>
            <a:off x="609600" y="3244850"/>
            <a:ext cx="2019300" cy="2955925"/>
            <a:chOff x="384" y="2044"/>
            <a:chExt cx="1272" cy="1862"/>
          </a:xfrm>
        </p:grpSpPr>
        <p:grpSp>
          <p:nvGrpSpPr>
            <p:cNvPr id="135" name="Google Shape;135;p13"/>
            <p:cNvGrpSpPr/>
            <p:nvPr/>
          </p:nvGrpSpPr>
          <p:grpSpPr>
            <a:xfrm>
              <a:off x="384" y="2044"/>
              <a:ext cx="1272" cy="1372"/>
              <a:chOff x="384" y="2044"/>
              <a:chExt cx="1272" cy="1372"/>
            </a:xfrm>
          </p:grpSpPr>
          <p:pic>
            <p:nvPicPr>
              <p:cNvPr id="136" name="Google Shape;136;p1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84" y="2304"/>
                <a:ext cx="1272" cy="1112"/>
              </a:xfrm>
              <a:prstGeom prst="rect">
                <a:avLst/>
              </a:prstGeom>
              <a:noFill/>
              <a:ln cap="flat" cmpd="sng" w="9525">
                <a:solidFill>
                  <a:srgbClr val="FF66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  <p:sp>
            <p:nvSpPr>
              <p:cNvPr id="137" name="Google Shape;137;p13"/>
              <p:cNvSpPr txBox="1"/>
              <p:nvPr/>
            </p:nvSpPr>
            <p:spPr>
              <a:xfrm>
                <a:off x="432" y="2044"/>
                <a:ext cx="80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Times New Roman"/>
                  <a:buNone/>
                </a:pPr>
                <a:r>
                  <a:rPr b="0" i="0" lang="en-US" sz="1800" u="none">
                    <a:solidFill>
                      <a:schemeClr val="accen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      BAT</a:t>
                </a:r>
                <a:endParaRPr/>
              </a:p>
            </p:txBody>
          </p:sp>
        </p:grpSp>
        <p:sp>
          <p:nvSpPr>
            <p:cNvPr id="138" name="Google Shape;138;p13"/>
            <p:cNvSpPr txBox="1"/>
            <p:nvPr/>
          </p:nvSpPr>
          <p:spPr>
            <a:xfrm>
              <a:off x="672" y="3502"/>
              <a:ext cx="902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FF"/>
                </a:buClr>
                <a:buSzPts val="1800"/>
                <a:buFont typeface="Times New Roman"/>
                <a:buNone/>
              </a:pPr>
              <a:r>
                <a:rPr b="1" i="1" lang="en-US" sz="1800" u="none">
                  <a:solidFill>
                    <a:srgbClr val="CC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Time ~12 sec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FF"/>
                </a:buClr>
                <a:buSzPts val="1800"/>
                <a:buFont typeface="Times New Roman"/>
                <a:buNone/>
              </a:pPr>
              <a:r>
                <a:rPr b="1" i="1" lang="en-US" sz="1800" u="none">
                  <a:solidFill>
                    <a:srgbClr val="CC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&lt;4 arcmin</a:t>
              </a:r>
              <a:endParaRPr/>
            </a:p>
          </p:txBody>
        </p:sp>
      </p:grpSp>
      <p:sp>
        <p:nvSpPr>
          <p:cNvPr id="139" name="Google Shape;139;p13"/>
          <p:cNvSpPr txBox="1"/>
          <p:nvPr/>
        </p:nvSpPr>
        <p:spPr>
          <a:xfrm>
            <a:off x="373062" y="1295400"/>
            <a:ext cx="8770937" cy="161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Observing Scenario: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Burst Alert Telescope triggers on GRB, calculates position on sky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Spacecraft autonomously slews to GRB position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Telescope determines more accurate position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UV/Optical Telescope images field, transmits finding chart to ground</a:t>
            </a:r>
            <a:endParaRPr/>
          </a:p>
        </p:txBody>
      </p:sp>
      <p:grpSp>
        <p:nvGrpSpPr>
          <p:cNvPr id="140" name="Google Shape;140;p13"/>
          <p:cNvGrpSpPr/>
          <p:nvPr/>
        </p:nvGrpSpPr>
        <p:grpSpPr>
          <a:xfrm>
            <a:off x="1371600" y="3260725"/>
            <a:ext cx="4413250" cy="3016250"/>
            <a:chOff x="864" y="2054"/>
            <a:chExt cx="2780" cy="1900"/>
          </a:xfrm>
        </p:grpSpPr>
        <p:grpSp>
          <p:nvGrpSpPr>
            <p:cNvPr id="141" name="Google Shape;141;p13"/>
            <p:cNvGrpSpPr/>
            <p:nvPr/>
          </p:nvGrpSpPr>
          <p:grpSpPr>
            <a:xfrm>
              <a:off x="864" y="2054"/>
              <a:ext cx="2780" cy="1407"/>
              <a:chOff x="864" y="2054"/>
              <a:chExt cx="2780" cy="1407"/>
            </a:xfrm>
          </p:grpSpPr>
          <p:grpSp>
            <p:nvGrpSpPr>
              <p:cNvPr id="142" name="Google Shape;142;p13"/>
              <p:cNvGrpSpPr/>
              <p:nvPr/>
            </p:nvGrpSpPr>
            <p:grpSpPr>
              <a:xfrm>
                <a:off x="864" y="2304"/>
                <a:ext cx="2780" cy="1157"/>
                <a:chOff x="864" y="2304"/>
                <a:chExt cx="2780" cy="1157"/>
              </a:xfrm>
            </p:grpSpPr>
            <p:grpSp>
              <p:nvGrpSpPr>
                <p:cNvPr id="143" name="Google Shape;143;p13"/>
                <p:cNvGrpSpPr/>
                <p:nvPr/>
              </p:nvGrpSpPr>
              <p:grpSpPr>
                <a:xfrm>
                  <a:off x="2352" y="2352"/>
                  <a:ext cx="1292" cy="1109"/>
                  <a:chOff x="929" y="1400"/>
                  <a:chExt cx="5286" cy="4360"/>
                </a:xfrm>
              </p:grpSpPr>
              <p:pic>
                <p:nvPicPr>
                  <p:cNvPr id="144" name="Google Shape;144;p1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929" y="1400"/>
                    <a:ext cx="5057" cy="43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45" name="Google Shape;145;p13"/>
                  <p:cNvGrpSpPr/>
                  <p:nvPr/>
                </p:nvGrpSpPr>
                <p:grpSpPr>
                  <a:xfrm>
                    <a:off x="2204" y="2922"/>
                    <a:ext cx="4011" cy="2712"/>
                    <a:chOff x="2204" y="2922"/>
                    <a:chExt cx="4011" cy="2712"/>
                  </a:xfrm>
                </p:grpSpPr>
                <p:sp>
                  <p:nvSpPr>
                    <p:cNvPr id="146" name="Google Shape;146;p13"/>
                    <p:cNvSpPr/>
                    <p:nvPr/>
                  </p:nvSpPr>
                  <p:spPr>
                    <a:xfrm>
                      <a:off x="2204" y="2922"/>
                      <a:ext cx="1743" cy="1645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chemeClr val="accen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28750" lIns="57525" spcFirstLastPara="1" rIns="57525" wrap="square" tIns="2875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47" name="Google Shape;147;p13"/>
                    <p:cNvSpPr txBox="1"/>
                    <p:nvPr/>
                  </p:nvSpPr>
                  <p:spPr>
                    <a:xfrm>
                      <a:off x="3657" y="4361"/>
                      <a:ext cx="2558" cy="12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28750" lIns="57525" spcFirstLastPara="1" rIns="57525" wrap="square" tIns="2875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-US" sz="1500" u="non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BAT Error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-US" sz="1500" u="non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Circle</a:t>
                      </a:r>
                      <a:endParaRPr/>
                    </a:p>
                  </p:txBody>
                </p:sp>
              </p:grpSp>
            </p:grpSp>
            <p:sp>
              <p:nvSpPr>
                <p:cNvPr id="148" name="Google Shape;148;p13"/>
                <p:cNvSpPr/>
                <p:nvPr/>
              </p:nvSpPr>
              <p:spPr>
                <a:xfrm>
                  <a:off x="864" y="2304"/>
                  <a:ext cx="336" cy="336"/>
                </a:xfrm>
                <a:prstGeom prst="rect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cxnSp>
              <p:nvCxnSpPr>
                <p:cNvPr id="149" name="Google Shape;149;p13"/>
                <p:cNvCxnSpPr/>
                <p:nvPr/>
              </p:nvCxnSpPr>
              <p:spPr>
                <a:xfrm>
                  <a:off x="1248" y="2688"/>
                  <a:ext cx="1056" cy="72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50" name="Google Shape;150;p13"/>
                <p:cNvCxnSpPr/>
                <p:nvPr/>
              </p:nvCxnSpPr>
              <p:spPr>
                <a:xfrm>
                  <a:off x="1248" y="2304"/>
                  <a:ext cx="1056" cy="4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51" name="Google Shape;151;p13"/>
              <p:cNvSpPr txBox="1"/>
              <p:nvPr/>
            </p:nvSpPr>
            <p:spPr>
              <a:xfrm>
                <a:off x="2688" y="2054"/>
                <a:ext cx="467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600"/>
                  <a:buFont typeface="Times New Roman"/>
                  <a:buNone/>
                </a:pPr>
                <a:r>
                  <a:rPr b="0" i="0" lang="en-US" sz="1600" u="none">
                    <a:solidFill>
                      <a:schemeClr val="accen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XRT</a:t>
                </a:r>
                <a:endParaRPr/>
              </a:p>
            </p:txBody>
          </p:sp>
        </p:grpSp>
        <p:sp>
          <p:nvSpPr>
            <p:cNvPr id="152" name="Google Shape;152;p13"/>
            <p:cNvSpPr txBox="1"/>
            <p:nvPr/>
          </p:nvSpPr>
          <p:spPr>
            <a:xfrm>
              <a:off x="2466" y="3550"/>
              <a:ext cx="974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FF"/>
                </a:buClr>
                <a:buSzPts val="1800"/>
                <a:buFont typeface="Times New Roman"/>
                <a:buNone/>
              </a:pPr>
              <a:r>
                <a:rPr b="1" i="1" lang="en-US" sz="1800" u="none">
                  <a:solidFill>
                    <a:srgbClr val="CC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Time ~100 sec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FF"/>
                </a:buClr>
                <a:buSzPts val="1800"/>
                <a:buFont typeface="Times New Roman"/>
                <a:buNone/>
              </a:pPr>
              <a:r>
                <a:rPr b="1" i="1" lang="en-US" sz="1800" u="none">
                  <a:solidFill>
                    <a:srgbClr val="CC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~3 arcsec</a:t>
              </a:r>
              <a:endParaRPr/>
            </a:p>
          </p:txBody>
        </p:sp>
      </p:grpSp>
      <p:grpSp>
        <p:nvGrpSpPr>
          <p:cNvPr id="153" name="Google Shape;153;p13"/>
          <p:cNvGrpSpPr/>
          <p:nvPr/>
        </p:nvGrpSpPr>
        <p:grpSpPr>
          <a:xfrm>
            <a:off x="4381500" y="3260725"/>
            <a:ext cx="3797300" cy="3016250"/>
            <a:chOff x="2760" y="2054"/>
            <a:chExt cx="2392" cy="1900"/>
          </a:xfrm>
        </p:grpSpPr>
        <p:sp>
          <p:nvSpPr>
            <p:cNvPr id="154" name="Google Shape;154;p13"/>
            <p:cNvSpPr txBox="1"/>
            <p:nvPr/>
          </p:nvSpPr>
          <p:spPr>
            <a:xfrm>
              <a:off x="4176" y="3550"/>
              <a:ext cx="976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FF"/>
                </a:buClr>
                <a:buSzPts val="1800"/>
                <a:buFont typeface="Times New Roman"/>
                <a:buNone/>
              </a:pPr>
              <a:r>
                <a:rPr b="1" i="1" lang="en-US" sz="1800" u="none">
                  <a:solidFill>
                    <a:srgbClr val="CC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Time ~250 sec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FF"/>
                </a:buClr>
                <a:buSzPts val="1800"/>
                <a:buFont typeface="Times New Roman"/>
                <a:buNone/>
              </a:pPr>
              <a:r>
                <a:rPr b="1" i="1" lang="en-US" sz="1800" u="none">
                  <a:solidFill>
                    <a:srgbClr val="CC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Finding Chart</a:t>
              </a:r>
              <a:endParaRPr/>
            </a:p>
          </p:txBody>
        </p:sp>
        <p:grpSp>
          <p:nvGrpSpPr>
            <p:cNvPr id="155" name="Google Shape;155;p13"/>
            <p:cNvGrpSpPr/>
            <p:nvPr/>
          </p:nvGrpSpPr>
          <p:grpSpPr>
            <a:xfrm>
              <a:off x="2760" y="2054"/>
              <a:ext cx="2279" cy="1354"/>
              <a:chOff x="2760" y="2054"/>
              <a:chExt cx="2286" cy="1354"/>
            </a:xfrm>
          </p:grpSpPr>
          <p:grpSp>
            <p:nvGrpSpPr>
              <p:cNvPr id="156" name="Google Shape;156;p13"/>
              <p:cNvGrpSpPr/>
              <p:nvPr/>
            </p:nvGrpSpPr>
            <p:grpSpPr>
              <a:xfrm>
                <a:off x="2760" y="2413"/>
                <a:ext cx="2286" cy="995"/>
                <a:chOff x="2760" y="2413"/>
                <a:chExt cx="2286" cy="995"/>
              </a:xfrm>
            </p:grpSpPr>
            <p:pic>
              <p:nvPicPr>
                <p:cNvPr id="157" name="Google Shape;157;p1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116" y="2413"/>
                  <a:ext cx="930" cy="98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r="2700000" dist="71842">
                    <a:srgbClr val="6600CC"/>
                  </a:outerShdw>
                </a:effectLst>
              </p:spPr>
            </p:pic>
            <p:sp>
              <p:nvSpPr>
                <p:cNvPr id="158" name="Google Shape;158;p13"/>
                <p:cNvSpPr/>
                <p:nvPr/>
              </p:nvSpPr>
              <p:spPr>
                <a:xfrm>
                  <a:off x="2760" y="2736"/>
                  <a:ext cx="240" cy="240"/>
                </a:xfrm>
                <a:prstGeom prst="rect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cxnSp>
              <p:nvCxnSpPr>
                <p:cNvPr id="159" name="Google Shape;159;p13"/>
                <p:cNvCxnSpPr/>
                <p:nvPr/>
              </p:nvCxnSpPr>
              <p:spPr>
                <a:xfrm>
                  <a:off x="3024" y="2976"/>
                  <a:ext cx="1056" cy="432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160" name="Google Shape;160;p13"/>
                <p:cNvCxnSpPr/>
                <p:nvPr/>
              </p:nvCxnSpPr>
              <p:spPr>
                <a:xfrm flipH="1" rot="10800000">
                  <a:off x="3024" y="2448"/>
                  <a:ext cx="1056" cy="2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6600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61" name="Google Shape;161;p13"/>
              <p:cNvSpPr txBox="1"/>
              <p:nvPr/>
            </p:nvSpPr>
            <p:spPr>
              <a:xfrm>
                <a:off x="4112" y="2054"/>
                <a:ext cx="69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600"/>
                  <a:buFont typeface="Times New Roman"/>
                  <a:buNone/>
                </a:pPr>
                <a:r>
                  <a:rPr b="0" i="0" lang="en-US" sz="1600" u="none">
                    <a:solidFill>
                      <a:schemeClr val="accen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  UVOT</a:t>
                </a:r>
                <a:endParaRPr/>
              </a:p>
            </p:txBody>
          </p:sp>
        </p:grpSp>
      </p:grpSp>
      <p:sp>
        <p:nvSpPr>
          <p:cNvPr id="162" name="Google Shape;162;p13"/>
          <p:cNvSpPr txBox="1"/>
          <p:nvPr/>
        </p:nvSpPr>
        <p:spPr>
          <a:xfrm>
            <a:off x="2819400" y="55626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3"/>
          <p:cNvSpPr txBox="1"/>
          <p:nvPr/>
        </p:nvSpPr>
        <p:spPr>
          <a:xfrm>
            <a:off x="2667000" y="5486400"/>
            <a:ext cx="9906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SLEW</a:t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2590800" y="5410200"/>
            <a:ext cx="990600" cy="457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/>
          <p:nvPr>
            <p:ph idx="11" type="ftr"/>
          </p:nvPr>
        </p:nvSpPr>
        <p:spPr>
          <a:xfrm>
            <a:off x="2971800" y="66294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Astronomy for Science Teachers -  28 June 2002</a:t>
            </a:r>
            <a:endParaRPr/>
          </a:p>
        </p:txBody>
      </p:sp>
      <p:sp>
        <p:nvSpPr>
          <p:cNvPr id="170" name="Google Shape;170;p14"/>
          <p:cNvSpPr txBox="1"/>
          <p:nvPr>
            <p:ph type="title"/>
          </p:nvPr>
        </p:nvSpPr>
        <p:spPr>
          <a:xfrm>
            <a:off x="1295400" y="228600"/>
            <a:ext cx="662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Telescope Design from High Energy to Low</a:t>
            </a:r>
            <a:endParaRPr/>
          </a:p>
        </p:txBody>
      </p:sp>
      <p:sp>
        <p:nvSpPr>
          <p:cNvPr id="171" name="Google Shape;171;p14"/>
          <p:cNvSpPr/>
          <p:nvPr/>
        </p:nvSpPr>
        <p:spPr>
          <a:xfrm>
            <a:off x="4267200" y="2362200"/>
            <a:ext cx="457200" cy="381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9003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5388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14"/>
          <p:cNvSpPr/>
          <p:nvPr/>
        </p:nvSpPr>
        <p:spPr>
          <a:xfrm flipH="1">
            <a:off x="4267200" y="4876800"/>
            <a:ext cx="457200" cy="304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9003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5388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14"/>
          <p:cNvSpPr/>
          <p:nvPr/>
        </p:nvSpPr>
        <p:spPr>
          <a:xfrm rot="5400000">
            <a:off x="6591300" y="3924300"/>
            <a:ext cx="304800" cy="228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9003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5388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304800" y="1143000"/>
            <a:ext cx="20367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 Ray  “Shadow”</a:t>
            </a:r>
            <a:endParaRPr/>
          </a:p>
        </p:txBody>
      </p:sp>
      <p:sp>
        <p:nvSpPr>
          <p:cNvPr id="175" name="Google Shape;175;p14"/>
          <p:cNvSpPr txBox="1"/>
          <p:nvPr/>
        </p:nvSpPr>
        <p:spPr>
          <a:xfrm>
            <a:off x="5181600" y="1066800"/>
            <a:ext cx="2203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X-ray “Grazing Incidence”</a:t>
            </a:r>
            <a:endParaRPr/>
          </a:p>
        </p:txBody>
      </p:sp>
      <p:sp>
        <p:nvSpPr>
          <p:cNvPr id="176" name="Google Shape;176;p14"/>
          <p:cNvSpPr txBox="1"/>
          <p:nvPr/>
        </p:nvSpPr>
        <p:spPr>
          <a:xfrm>
            <a:off x="4572000" y="6248400"/>
            <a:ext cx="31384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UV-Optical “Normal Incidence”</a:t>
            </a:r>
            <a:endParaRPr/>
          </a:p>
        </p:txBody>
      </p:sp>
      <p:sp>
        <p:nvSpPr>
          <p:cNvPr id="177" name="Google Shape;177;p14"/>
          <p:cNvSpPr txBox="1"/>
          <p:nvPr/>
        </p:nvSpPr>
        <p:spPr>
          <a:xfrm>
            <a:off x="1447800" y="6172200"/>
            <a:ext cx="12842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Radio</a:t>
            </a:r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>
            <a:off x="609600" y="1524000"/>
            <a:ext cx="3505200" cy="2133600"/>
            <a:chOff x="3216" y="2112"/>
            <a:chExt cx="2400" cy="1824"/>
          </a:xfrm>
        </p:grpSpPr>
        <p:sp>
          <p:nvSpPr>
            <p:cNvPr id="179" name="Google Shape;179;p14"/>
            <p:cNvSpPr/>
            <p:nvPr/>
          </p:nvSpPr>
          <p:spPr>
            <a:xfrm>
              <a:off x="3216" y="2112"/>
              <a:ext cx="2400" cy="182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89802">
                <a:schemeClr val="dk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80" name="Google Shape;18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64" y="2160"/>
              <a:ext cx="2303" cy="17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1676400"/>
            <a:ext cx="3557587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000" y="4267200"/>
            <a:ext cx="3576637" cy="1879600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83" name="Google Shape;18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600" y="3962400"/>
            <a:ext cx="2911475" cy="20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